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63" r:id="rId2"/>
    <p:sldId id="258" r:id="rId3"/>
    <p:sldId id="264" r:id="rId4"/>
    <p:sldId id="269" r:id="rId5"/>
    <p:sldId id="270" r:id="rId6"/>
    <p:sldId id="268" r:id="rId7"/>
    <p:sldId id="257" r:id="rId8"/>
    <p:sldId id="272" r:id="rId9"/>
    <p:sldId id="275" r:id="rId10"/>
    <p:sldId id="266" r:id="rId11"/>
    <p:sldId id="276" r:id="rId12"/>
    <p:sldId id="277" r:id="rId13"/>
    <p:sldId id="274" r:id="rId14"/>
    <p:sldId id="256" r:id="rId15"/>
    <p:sldId id="267" r:id="rId16"/>
    <p:sldId id="278" r:id="rId17"/>
    <p:sldId id="280" r:id="rId18"/>
    <p:sldId id="279" r:id="rId19"/>
    <p:sldId id="271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1" d="100"/>
          <a:sy n="91" d="100"/>
        </p:scale>
        <p:origin x="-96" y="-8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578F8C-77DF-40DD-8776-2AFCD5B4392D}" type="datetimeFigureOut">
              <a:rPr lang="en-US" smtClean="0"/>
              <a:pPr/>
              <a:t>3/31/2010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D8597A-16A6-4CB4-A656-B06F01D01ED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487E020-DD99-4F89-9ADD-DC8B3472D9C1}" type="datetimeFigureOut">
              <a:rPr lang="en-US" smtClean="0"/>
              <a:pPr/>
              <a:t>3/31/2010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00D1152-E8C1-4827-851C-604BD6B774E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9" name="Rectangle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Rectangle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Rectangle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2" name="Rectangle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56" name="Rectangle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65" name="Rectangle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66" name="Rectangle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67" name="Rectangle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487E020-DD99-4F89-9ADD-DC8B3472D9C1}" type="datetimeFigureOut">
              <a:rPr lang="en-US" smtClean="0"/>
              <a:pPr/>
              <a:t>3/31/2010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00D1152-E8C1-4827-851C-604BD6B774E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487E020-DD99-4F89-9ADD-DC8B3472D9C1}" type="datetimeFigureOut">
              <a:rPr lang="en-US" smtClean="0"/>
              <a:pPr/>
              <a:t>3/31/2010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00D1152-E8C1-4827-851C-604BD6B774E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487E020-DD99-4F89-9ADD-DC8B3472D9C1}" type="datetimeFigureOut">
              <a:rPr lang="en-US" smtClean="0"/>
              <a:pPr/>
              <a:t>3/31/2010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00D1152-E8C1-4827-851C-604BD6B774E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487E020-DD99-4F89-9ADD-DC8B3472D9C1}" type="datetimeFigureOut">
              <a:rPr lang="en-US" smtClean="0"/>
              <a:pPr/>
              <a:t>3/31/2010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00D1152-E8C1-4827-851C-604BD6B774E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Rectangle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487E020-DD99-4F89-9ADD-DC8B3472D9C1}" type="datetimeFigureOut">
              <a:rPr lang="en-US" smtClean="0"/>
              <a:pPr/>
              <a:t>3/31/2010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00D1152-E8C1-4827-851C-604BD6B774E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487E020-DD99-4F89-9ADD-DC8B3472D9C1}" type="datetimeFigureOut">
              <a:rPr lang="en-US" smtClean="0"/>
              <a:pPr/>
              <a:t>3/31/2010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00D1152-E8C1-4827-851C-604BD6B774E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Rectangle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9" name="Rectangle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487E020-DD99-4F89-9ADD-DC8B3472D9C1}" type="datetimeFigureOut">
              <a:rPr lang="en-US" smtClean="0"/>
              <a:pPr/>
              <a:t>3/31/2010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00D1152-E8C1-4827-851C-604BD6B774E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487E020-DD99-4F89-9ADD-DC8B3472D9C1}" type="datetimeFigureOut">
              <a:rPr lang="en-US" smtClean="0"/>
              <a:pPr/>
              <a:t>3/31/2010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00D1152-E8C1-4827-851C-604BD6B774E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487E020-DD99-4F89-9ADD-DC8B3472D9C1}" type="datetimeFigureOut">
              <a:rPr lang="en-US" smtClean="0"/>
              <a:pPr/>
              <a:t>3/31/2010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00D1152-E8C1-4827-851C-604BD6B774E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grpSp>
        <p:nvGrpSpPr>
          <p:cNvPr id="14" name="Group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0487E020-DD99-4F89-9ADD-DC8B3472D9C1}" type="datetimeFigureOut">
              <a:rPr lang="en-US" smtClean="0"/>
              <a:pPr/>
              <a:t>3/31/2010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200D1152-E8C1-4827-851C-604BD6B774E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Rectangle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Rectangle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0487E020-DD99-4F89-9ADD-DC8B3472D9C1}" type="datetimeFigureOut">
              <a:rPr lang="en-US" smtClean="0"/>
              <a:pPr/>
              <a:t>3/31/2010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200D1152-E8C1-4827-851C-604BD6B774E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diana.edu/~sava/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indiana.edu/~sava/gallery.html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MR_vases_1.png"/>
          <p:cNvPicPr>
            <a:picLocks noChangeAspect="1"/>
          </p:cNvPicPr>
          <p:nvPr/>
        </p:nvPicPr>
        <p:blipFill>
          <a:blip r:embed="rId2" cstate="print">
            <a:lum contrast="30000"/>
          </a:blip>
          <a:srcRect t="-3554" r="47648"/>
          <a:stretch>
            <a:fillRect/>
          </a:stretch>
        </p:blipFill>
        <p:spPr>
          <a:xfrm>
            <a:off x="5943600" y="664455"/>
            <a:ext cx="3200400" cy="4440945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228600" y="5029200"/>
            <a:ext cx="8915400" cy="1371600"/>
          </a:xfrm>
          <a:effectLst/>
        </p:spPr>
        <p:txBody>
          <a:bodyPr/>
          <a:lstStyle/>
          <a:p>
            <a:r>
              <a:rPr lang="en-US" sz="2400" b="0" dirty="0" smtClean="0">
                <a:effectLst/>
              </a:rPr>
              <a:t>A Geologic Method for the Explanation of Cultural Change and its Nature: Unraveling Archaeological Problems using Provenance and Processing</a:t>
            </a:r>
            <a:endParaRPr lang="en-US" sz="2400" b="0" dirty="0">
              <a:effectLst/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228600" y="1143000"/>
            <a:ext cx="6248400" cy="2057400"/>
          </a:xfrm>
        </p:spPr>
        <p:txBody>
          <a:bodyPr>
            <a:normAutofit fontScale="85000" lnSpcReduction="10000"/>
          </a:bodyPr>
          <a:lstStyle/>
          <a:p>
            <a:r>
              <a:rPr lang="en-US" i="1" dirty="0" smtClean="0"/>
              <a:t>Christine Shriner</a:t>
            </a:r>
          </a:p>
          <a:p>
            <a:r>
              <a:rPr lang="en-US" i="1" dirty="0" smtClean="0"/>
              <a:t>Dept. of Geological Sciences, Indiana University</a:t>
            </a:r>
          </a:p>
          <a:p>
            <a:r>
              <a:rPr lang="en-US" i="1" dirty="0" smtClean="0"/>
              <a:t> </a:t>
            </a:r>
          </a:p>
          <a:p>
            <a:r>
              <a:rPr lang="en-US" i="1" dirty="0" smtClean="0"/>
              <a:t>In collaboration with: J. Brophy, G. Christidis</a:t>
            </a:r>
            <a:r>
              <a:rPr lang="en-US" i="1" baseline="30000" dirty="0" smtClean="0"/>
              <a:t>2</a:t>
            </a:r>
            <a:r>
              <a:rPr lang="en-US" i="1" dirty="0" smtClean="0"/>
              <a:t>, B. Douglas, </a:t>
            </a:r>
            <a:br>
              <a:rPr lang="en-US" i="1" dirty="0" smtClean="0"/>
            </a:br>
            <a:r>
              <a:rPr lang="en-US" i="1" dirty="0" smtClean="0"/>
              <a:t>R. Droppo,  E. Elswick, C. Li, H. Murray, E. Ripley, A. Schimmelmann</a:t>
            </a:r>
          </a:p>
          <a:p>
            <a:r>
              <a:rPr lang="en-US" i="1" dirty="0" smtClean="0"/>
              <a:t> </a:t>
            </a:r>
          </a:p>
          <a:p>
            <a:r>
              <a:rPr lang="en-US" i="1" baseline="30000" dirty="0" smtClean="0"/>
              <a:t>2</a:t>
            </a:r>
            <a:r>
              <a:rPr lang="en-US" i="1" dirty="0" smtClean="0"/>
              <a:t>Dept. of Mineral Resources Engineering, Technical University of Crete, Greece</a:t>
            </a:r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382000" cy="825500"/>
          </a:xfrm>
        </p:spPr>
        <p:txBody>
          <a:bodyPr/>
          <a:lstStyle/>
          <a:p>
            <a:r>
              <a:rPr lang="en-US" sz="2400" dirty="0" smtClean="0"/>
              <a:t>GEOLOGIC PERSPECTIVE: </a:t>
            </a:r>
            <a:br>
              <a:rPr lang="en-US" sz="2400" dirty="0" smtClean="0"/>
            </a:br>
            <a:r>
              <a:rPr lang="en-US" sz="2400" dirty="0" smtClean="0"/>
              <a:t>EXTENSIVE, UNRECOGNIZED SOURCE CLAY FOR AW IDENTIFIED</a:t>
            </a:r>
            <a:endParaRPr lang="en-US" sz="2400" dirty="0"/>
          </a:p>
        </p:txBody>
      </p:sp>
      <p:pic>
        <p:nvPicPr>
          <p:cNvPr id="5" name="Content Placeholder 4" descr="fig 3_color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523292" y="1447800"/>
            <a:ext cx="6620708" cy="5013185"/>
          </a:xfrm>
          <a:prstGeom prst="rect">
            <a:avLst/>
          </a:prstGeom>
          <a:ln w="3175" cap="rnd">
            <a:noFill/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52400" y="1981200"/>
            <a:ext cx="2286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volcanic deposit contains quartz, feldspar, hornblende, and calcite.  </a:t>
            </a:r>
          </a:p>
          <a:p>
            <a:endParaRPr lang="en-US" dirty="0" smtClean="0"/>
          </a:p>
          <a:p>
            <a:r>
              <a:rPr lang="en-US" dirty="0" smtClean="0"/>
              <a:t>Clay minerals include: </a:t>
            </a:r>
            <a:r>
              <a:rPr lang="en-US" dirty="0" err="1" smtClean="0"/>
              <a:t>kaolinite</a:t>
            </a:r>
            <a:r>
              <a:rPr lang="en-US" dirty="0" smtClean="0"/>
              <a:t>, mixed layer </a:t>
            </a:r>
            <a:r>
              <a:rPr lang="en-US" dirty="0" err="1" smtClean="0"/>
              <a:t>illite-smectite</a:t>
            </a:r>
            <a:r>
              <a:rPr lang="en-US" dirty="0" smtClean="0"/>
              <a:t> and chlorite-</a:t>
            </a:r>
            <a:r>
              <a:rPr lang="en-US" dirty="0" err="1" smtClean="0"/>
              <a:t>smectite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graph6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491310" y="3505200"/>
            <a:ext cx="3945541" cy="3200399"/>
          </a:xfrm>
          <a:prstGeom prst="rect">
            <a:avLst/>
          </a:prstGeom>
          <a:noFill/>
          <a:effectLst/>
        </p:spPr>
      </p:pic>
      <p:sp>
        <p:nvSpPr>
          <p:cNvPr id="4" name="TextBox 3"/>
          <p:cNvSpPr txBox="1"/>
          <p:nvPr/>
        </p:nvSpPr>
        <p:spPr>
          <a:xfrm>
            <a:off x="381000" y="1371600"/>
            <a:ext cx="36576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Two complementary lines of chemical investigation: electron microprobe analysis of hornblende mineral compositions and rare earth element abundances. </a:t>
            </a:r>
          </a:p>
          <a:p>
            <a:endParaRPr lang="en-US" dirty="0" smtClean="0"/>
          </a:p>
          <a:p>
            <a:r>
              <a:rPr lang="en-US" dirty="0" smtClean="0"/>
              <a:t>Comprehensive results are available on SAVA database site: </a:t>
            </a:r>
            <a:r>
              <a:rPr lang="en-US" dirty="0" smtClean="0">
                <a:solidFill>
                  <a:srgbClr val="FFC000"/>
                </a:solidFill>
                <a:hlinkClick r:id="rId3"/>
              </a:rPr>
              <a:t>http://www.indiana.edu/~sava/</a:t>
            </a:r>
            <a:r>
              <a:rPr lang="en-US" dirty="0" smtClean="0">
                <a:solidFill>
                  <a:srgbClr val="FFC000"/>
                </a:solidFill>
              </a:rPr>
              <a:t> 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6324600"/>
            <a:ext cx="17461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Brophy and Shriner, 2009</a:t>
            </a:r>
            <a:endParaRPr lang="en-US" sz="1200" i="1" dirty="0"/>
          </a:p>
        </p:txBody>
      </p:sp>
      <p:pic>
        <p:nvPicPr>
          <p:cNvPr id="6" name="Picture 5" descr="graph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5800" y="253685"/>
            <a:ext cx="3962400" cy="31606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graph4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166547" y="304800"/>
            <a:ext cx="4861990" cy="2895600"/>
          </a:xfrm>
          <a:prstGeom prst="rect">
            <a:avLst/>
          </a:prstGeom>
          <a:noFill/>
          <a:effectLst/>
        </p:spPr>
      </p:pic>
      <p:pic>
        <p:nvPicPr>
          <p:cNvPr id="13" name="Picture 5" descr="graph4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126482" y="3581400"/>
            <a:ext cx="5017518" cy="2895600"/>
          </a:xfrm>
          <a:prstGeom prst="rect">
            <a:avLst/>
          </a:prstGeom>
          <a:noFill/>
          <a:effectLst/>
        </p:spPr>
      </p:pic>
      <p:sp>
        <p:nvSpPr>
          <p:cNvPr id="4" name="TextBox 3"/>
          <p:cNvSpPr txBox="1"/>
          <p:nvPr/>
        </p:nvSpPr>
        <p:spPr>
          <a:xfrm>
            <a:off x="381000" y="1371600"/>
            <a:ext cx="3276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Two complementary lines of chemical investigation: electron microprobe analysis of hornblende mineral compositions and rare earth element abundances. </a:t>
            </a:r>
          </a:p>
          <a:p>
            <a:endParaRPr lang="en-US" dirty="0" smtClean="0"/>
          </a:p>
          <a:p>
            <a:r>
              <a:rPr lang="en-US" dirty="0" smtClean="0"/>
              <a:t>It had already been suggested by Mommsen </a:t>
            </a:r>
            <a:r>
              <a:rPr lang="en-US" i="1" dirty="0" smtClean="0"/>
              <a:t>et al</a:t>
            </a:r>
            <a:r>
              <a:rPr lang="en-US" dirty="0" smtClean="0"/>
              <a:t>. (2001) that his NAA chemical groups A/E (fine) and P/F (coarse) were from Aegina.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76600" y="1828800"/>
            <a:ext cx="5641848" cy="391205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" y="533400"/>
            <a:ext cx="8458200" cy="685800"/>
          </a:xfrm>
        </p:spPr>
        <p:txBody>
          <a:bodyPr/>
          <a:lstStyle/>
          <a:p>
            <a:r>
              <a:rPr lang="en-US" sz="2800" dirty="0" smtClean="0"/>
              <a:t>TECHNOLOGICAL POTENTIAL OF RAW MATERIAL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152400" y="1676400"/>
            <a:ext cx="3352800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11480" indent="-347472">
              <a:spcBef>
                <a:spcPts val="600"/>
              </a:spcBef>
              <a:buClr>
                <a:schemeClr val="tx2"/>
              </a:buClr>
              <a:buFont typeface="Wingdings" pitchFamily="2" charset="2"/>
              <a:buChar char="§"/>
              <a:tabLst>
                <a:tab pos="91440" algn="l"/>
              </a:tabLst>
            </a:pPr>
            <a:r>
              <a:rPr lang="en-US" dirty="0" err="1" smtClean="0"/>
              <a:t>Provenanced</a:t>
            </a:r>
            <a:r>
              <a:rPr lang="en-US" dirty="0" smtClean="0"/>
              <a:t> AW </a:t>
            </a:r>
            <a:r>
              <a:rPr lang="en-US" dirty="0" err="1" smtClean="0"/>
              <a:t>sherd</a:t>
            </a:r>
            <a:r>
              <a:rPr lang="en-US" dirty="0" smtClean="0"/>
              <a:t> characterization study only </a:t>
            </a:r>
          </a:p>
          <a:p>
            <a:pPr marL="411480" indent="-347472">
              <a:spcBef>
                <a:spcPts val="600"/>
              </a:spcBef>
              <a:buClr>
                <a:schemeClr val="tx2"/>
              </a:buClr>
              <a:buFont typeface="Wingdings" pitchFamily="2" charset="2"/>
              <a:buChar char="§"/>
              <a:tabLst>
                <a:tab pos="91440" algn="l"/>
              </a:tabLst>
            </a:pPr>
            <a:r>
              <a:rPr lang="en-US" dirty="0" smtClean="0"/>
              <a:t>XRD results indicated that firing temperatures did not exceed 1000º C.</a:t>
            </a:r>
          </a:p>
          <a:p>
            <a:pPr marL="411480" indent="-347472">
              <a:spcBef>
                <a:spcPts val="600"/>
              </a:spcBef>
              <a:buClr>
                <a:schemeClr val="tx2"/>
              </a:buClr>
              <a:buFont typeface="Wingdings" pitchFamily="2" charset="2"/>
              <a:buChar char="§"/>
              <a:tabLst>
                <a:tab pos="91440" algn="l"/>
              </a:tabLst>
            </a:pPr>
            <a:r>
              <a:rPr lang="en-US" dirty="0" smtClean="0"/>
              <a:t>Visual analysis by SEM revealed the physical qualities of </a:t>
            </a:r>
            <a:r>
              <a:rPr lang="en-US" dirty="0" err="1" smtClean="0"/>
              <a:t>vitrification</a:t>
            </a:r>
            <a:r>
              <a:rPr lang="en-US" dirty="0" smtClean="0"/>
              <a:t> in varying degrees. </a:t>
            </a:r>
          </a:p>
          <a:p>
            <a:pPr marL="411480" indent="-347472">
              <a:spcBef>
                <a:spcPts val="600"/>
              </a:spcBef>
              <a:buClr>
                <a:schemeClr val="tx2"/>
              </a:buClr>
              <a:buFont typeface="Wingdings" pitchFamily="2" charset="2"/>
              <a:buChar char="§"/>
              <a:tabLst>
                <a:tab pos="91440" algn="l"/>
              </a:tabLst>
            </a:pPr>
            <a:r>
              <a:rPr lang="en-US" dirty="0" smtClean="0"/>
              <a:t>Some factor other than </a:t>
            </a:r>
            <a:r>
              <a:rPr lang="en-US" dirty="0" err="1" smtClean="0"/>
              <a:t>vitrification</a:t>
            </a:r>
            <a:r>
              <a:rPr lang="en-US" dirty="0" smtClean="0"/>
              <a:t> was driving ceramic production.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676400" y="6172200"/>
            <a:ext cx="7162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/>
              <a:t>Shriner, C.M., W. Carty, H.H. Murray, H. Lee, G.E. </a:t>
            </a:r>
            <a:r>
              <a:rPr lang="en-US" sz="1400" i="1" dirty="0" err="1" smtClean="0"/>
              <a:t>Christidis</a:t>
            </a:r>
            <a:r>
              <a:rPr lang="en-US" sz="1400" i="1" dirty="0" smtClean="0"/>
              <a:t>, and J.G. Brophy. 2005.</a:t>
            </a:r>
            <a:endParaRPr lang="en-US" sz="14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533400" y="1066800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Microstructure and Mineralogy of </a:t>
            </a:r>
            <a:r>
              <a:rPr lang="en-US" i="1" dirty="0" err="1" smtClean="0"/>
              <a:t>Aeginetan</a:t>
            </a:r>
            <a:r>
              <a:rPr lang="en-US" i="1" dirty="0" smtClean="0"/>
              <a:t> Ware</a:t>
            </a:r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04800" y="273050"/>
            <a:ext cx="8610600" cy="565150"/>
          </a:xfrm>
        </p:spPr>
        <p:txBody>
          <a:bodyPr/>
          <a:lstStyle/>
          <a:p>
            <a:r>
              <a:rPr lang="en-US" sz="2400" i="1" dirty="0" smtClean="0">
                <a:solidFill>
                  <a:schemeClr val="tx1"/>
                </a:solidFill>
              </a:rPr>
              <a:t>Recent strength tests on same AW </a:t>
            </a:r>
            <a:r>
              <a:rPr lang="en-US" sz="2400" i="1" dirty="0" err="1" smtClean="0">
                <a:solidFill>
                  <a:schemeClr val="tx1"/>
                </a:solidFill>
              </a:rPr>
              <a:t>sherds</a:t>
            </a:r>
            <a:r>
              <a:rPr lang="en-US" sz="2400" i="1" dirty="0" smtClean="0">
                <a:solidFill>
                  <a:schemeClr val="tx1"/>
                </a:solidFill>
              </a:rPr>
              <a:t> and raw materials</a:t>
            </a:r>
            <a:endParaRPr lang="en-US" sz="2400" i="1" dirty="0">
              <a:solidFill>
                <a:schemeClr val="tx1"/>
              </a:solidFill>
            </a:endParaRPr>
          </a:p>
        </p:txBody>
      </p:sp>
      <p:pic>
        <p:nvPicPr>
          <p:cNvPr id="6" name="Picture Placeholder 10" descr="akw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429000" y="1024443"/>
            <a:ext cx="5411150" cy="3520939"/>
          </a:xfrm>
          <a:prstGeom prst="rect">
            <a:avLst/>
          </a:prstGeom>
          <a:ln w="127000" cap="rnd">
            <a:noFill/>
          </a:ln>
          <a:effectLst/>
          <a:scene3d>
            <a:camera prst="orthographicFront"/>
            <a:lightRig rig="twoPt" dir="t">
              <a:rot lat="0" lon="0" rev="7800000"/>
            </a:lightRig>
          </a:scene3d>
          <a:sp3d contourW="6350">
            <a:contourClr>
              <a:srgbClr val="C0C0C0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228600" y="6400800"/>
            <a:ext cx="815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Shriner, C.M., B.J. Douglas, E.R. Elswick, J.G. Brophy, G.E. </a:t>
            </a:r>
            <a:r>
              <a:rPr lang="en-US" sz="1400" i="1" dirty="0" err="1" smtClean="0"/>
              <a:t>Christidis</a:t>
            </a:r>
            <a:r>
              <a:rPr lang="en-US" sz="1400" i="1" dirty="0" smtClean="0"/>
              <a:t>, E. </a:t>
            </a:r>
            <a:r>
              <a:rPr lang="en-US" sz="1400" i="1" dirty="0" err="1" smtClean="0"/>
              <a:t>Hasaki</a:t>
            </a:r>
            <a:r>
              <a:rPr lang="en-US" sz="1400" i="1" dirty="0" smtClean="0"/>
              <a:t>, and H.H. Murray. 2008. </a:t>
            </a:r>
            <a:endParaRPr lang="en-US" sz="1400" i="1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2"/>
          </p:nvPr>
        </p:nvSpPr>
        <p:spPr>
          <a:xfrm>
            <a:off x="76200" y="5334000"/>
            <a:ext cx="8763000" cy="685800"/>
          </a:xfrm>
        </p:spPr>
        <p:txBody>
          <a:bodyPr>
            <a:noAutofit/>
          </a:bodyPr>
          <a:lstStyle/>
          <a:p>
            <a:pPr marL="411480" indent="-347472">
              <a:buFont typeface="Wingdings" pitchFamily="2" charset="2"/>
              <a:buChar char="§"/>
              <a:tabLst>
                <a:tab pos="91440" algn="l"/>
                <a:tab pos="182880" algn="l"/>
              </a:tabLst>
            </a:pPr>
            <a:r>
              <a:rPr lang="en-US" sz="1800" dirty="0" smtClean="0"/>
              <a:t>To resolve the strength issue, we fired the RM under different firing cycles, examined results with XRD, and constructed TTT diagrams</a:t>
            </a:r>
            <a:endParaRPr lang="en-US" sz="1800" dirty="0"/>
          </a:p>
        </p:txBody>
      </p:sp>
      <p:sp>
        <p:nvSpPr>
          <p:cNvPr id="8" name="TextBox 7"/>
          <p:cNvSpPr txBox="1"/>
          <p:nvPr/>
        </p:nvSpPr>
        <p:spPr>
          <a:xfrm>
            <a:off x="76200" y="856595"/>
            <a:ext cx="31242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11480" indent="-347472">
              <a:spcBef>
                <a:spcPts val="600"/>
              </a:spcBef>
              <a:buClr>
                <a:schemeClr val="tx2"/>
              </a:buClr>
              <a:buFont typeface="Wingdings" pitchFamily="2" charset="2"/>
              <a:buChar char="§"/>
            </a:pPr>
            <a:r>
              <a:rPr lang="en-US" dirty="0" smtClean="0"/>
              <a:t>Modulus of Rupture (MOR) tests indicated that the strength pattern for the majority of </a:t>
            </a:r>
            <a:r>
              <a:rPr lang="en-US" dirty="0" err="1" smtClean="0"/>
              <a:t>sherds</a:t>
            </a:r>
            <a:r>
              <a:rPr lang="en-US" dirty="0" smtClean="0"/>
              <a:t> appeared in the range of 5-15 </a:t>
            </a:r>
            <a:r>
              <a:rPr lang="en-US" dirty="0" err="1" smtClean="0"/>
              <a:t>MPa</a:t>
            </a:r>
            <a:r>
              <a:rPr lang="en-US" dirty="0" smtClean="0"/>
              <a:t>.</a:t>
            </a:r>
          </a:p>
          <a:p>
            <a:pPr marL="411480" indent="-347472">
              <a:spcBef>
                <a:spcPts val="600"/>
              </a:spcBef>
              <a:buClr>
                <a:schemeClr val="tx2"/>
              </a:buClr>
              <a:buFont typeface="Wingdings" pitchFamily="2" charset="2"/>
              <a:buChar char="§"/>
            </a:pPr>
            <a:r>
              <a:rPr lang="en-US" dirty="0" smtClean="0"/>
              <a:t>Values are comparable to those of Cretan bricks, fired at temperatures lower than 900° C (</a:t>
            </a:r>
            <a:r>
              <a:rPr lang="en-US" dirty="0" err="1" smtClean="0"/>
              <a:t>Panagiotakis</a:t>
            </a:r>
            <a:r>
              <a:rPr lang="en-US" dirty="0" smtClean="0"/>
              <a:t>, 1997).</a:t>
            </a:r>
          </a:p>
          <a:p>
            <a:pPr marL="411480" indent="-347472">
              <a:spcBef>
                <a:spcPts val="600"/>
              </a:spcBef>
              <a:buClr>
                <a:schemeClr val="tx2"/>
              </a:buClr>
              <a:buFont typeface="Wingdings" pitchFamily="2" charset="2"/>
              <a:buChar char="§"/>
            </a:pPr>
            <a:r>
              <a:rPr lang="en-US" dirty="0" smtClean="0"/>
              <a:t>Most comparable source clay strength values derived from the partial reduction firing.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839200" cy="838200"/>
          </a:xfrm>
        </p:spPr>
        <p:txBody>
          <a:bodyPr/>
          <a:lstStyle/>
          <a:p>
            <a:r>
              <a:rPr lang="en-US" sz="2200" dirty="0" smtClean="0">
                <a:latin typeface="+mn-lt"/>
              </a:rPr>
              <a:t>TIME, TEMPERATURE AND TRANSFORMATION (TTT) DIAGRAM OF REPRESENTATIVE  SOURCE CLAY SAMPLE (A61) </a:t>
            </a:r>
            <a:endParaRPr lang="en-US" sz="2200" dirty="0">
              <a:latin typeface="+mn-lt"/>
            </a:endParaRPr>
          </a:p>
        </p:txBody>
      </p:sp>
      <p:pic>
        <p:nvPicPr>
          <p:cNvPr id="7" name="Content Placeholder 6" descr="tttDiagram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267200" y="838200"/>
            <a:ext cx="4377585" cy="5600651"/>
          </a:xfrm>
          <a:prstGeom prst="rect">
            <a:avLst/>
          </a:prstGeom>
          <a:ln w="127000" cap="rnd">
            <a:noFill/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</p:spPr>
      </p:pic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0" y="1219200"/>
            <a:ext cx="4267200" cy="5105400"/>
          </a:xfrm>
        </p:spPr>
        <p:txBody>
          <a:bodyPr>
            <a:noAutofit/>
          </a:bodyPr>
          <a:lstStyle/>
          <a:p>
            <a:pPr marL="411480" indent="-347472">
              <a:spcBef>
                <a:spcPts val="300"/>
              </a:spcBef>
              <a:buFont typeface="Wingdings" pitchFamily="2" charset="2"/>
              <a:buChar char="§"/>
              <a:tabLst>
                <a:tab pos="182880" algn="l"/>
              </a:tabLst>
            </a:pPr>
            <a:r>
              <a:rPr lang="en-US" dirty="0" err="1" smtClean="0"/>
              <a:t>Smectite</a:t>
            </a:r>
            <a:r>
              <a:rPr lang="en-US" dirty="0" smtClean="0"/>
              <a:t> disappears at temperatures lower than 750°C.</a:t>
            </a:r>
          </a:p>
          <a:p>
            <a:pPr marL="411480" indent="-347472">
              <a:spcBef>
                <a:spcPts val="300"/>
              </a:spcBef>
              <a:buFont typeface="Wingdings" pitchFamily="2" charset="2"/>
              <a:buChar char="§"/>
              <a:tabLst>
                <a:tab pos="182880" algn="l"/>
              </a:tabLst>
            </a:pPr>
            <a:r>
              <a:rPr lang="en-US" dirty="0" smtClean="0"/>
              <a:t>Hematite present throughout temperature range.</a:t>
            </a:r>
          </a:p>
          <a:p>
            <a:pPr marL="411480" indent="-347472">
              <a:spcBef>
                <a:spcPts val="300"/>
              </a:spcBef>
              <a:buFont typeface="Wingdings" pitchFamily="2" charset="2"/>
              <a:buChar char="§"/>
              <a:tabLst>
                <a:tab pos="182880" algn="l"/>
              </a:tabLst>
            </a:pPr>
            <a:r>
              <a:rPr lang="en-US" dirty="0" smtClean="0"/>
              <a:t>Calcite abundance decreased during firing.</a:t>
            </a:r>
          </a:p>
          <a:p>
            <a:pPr marL="411480" indent="-347472">
              <a:spcBef>
                <a:spcPts val="300"/>
              </a:spcBef>
              <a:buFont typeface="Wingdings" pitchFamily="2" charset="2"/>
              <a:buChar char="§"/>
              <a:tabLst>
                <a:tab pos="182880" algn="l"/>
              </a:tabLst>
            </a:pPr>
            <a:r>
              <a:rPr lang="en-US" dirty="0" err="1" smtClean="0"/>
              <a:t>Neoformed</a:t>
            </a:r>
            <a:r>
              <a:rPr lang="en-US" dirty="0" smtClean="0"/>
              <a:t> minerals include: </a:t>
            </a:r>
            <a:r>
              <a:rPr lang="en-US" dirty="0" err="1" smtClean="0"/>
              <a:t>larnite</a:t>
            </a:r>
            <a:r>
              <a:rPr lang="en-US" dirty="0" smtClean="0"/>
              <a:t>, </a:t>
            </a:r>
            <a:r>
              <a:rPr lang="en-US" dirty="0" err="1" smtClean="0"/>
              <a:t>melilite</a:t>
            </a:r>
            <a:r>
              <a:rPr lang="en-US" dirty="0" smtClean="0"/>
              <a:t>/</a:t>
            </a:r>
            <a:r>
              <a:rPr lang="en-US" dirty="0" err="1" smtClean="0"/>
              <a:t>gehlenite</a:t>
            </a:r>
            <a:r>
              <a:rPr lang="en-US" dirty="0" smtClean="0"/>
              <a:t>, </a:t>
            </a:r>
            <a:r>
              <a:rPr lang="en-US" dirty="0" err="1" smtClean="0"/>
              <a:t>anorthite</a:t>
            </a:r>
            <a:r>
              <a:rPr lang="en-US" dirty="0" smtClean="0"/>
              <a:t> and </a:t>
            </a:r>
            <a:r>
              <a:rPr lang="en-US" dirty="0" err="1" smtClean="0"/>
              <a:t>diopside</a:t>
            </a:r>
            <a:r>
              <a:rPr lang="en-US" dirty="0" smtClean="0"/>
              <a:t>.</a:t>
            </a:r>
          </a:p>
          <a:p>
            <a:pPr marL="411480" indent="-347472">
              <a:spcBef>
                <a:spcPts val="300"/>
              </a:spcBef>
              <a:buFont typeface="Wingdings" pitchFamily="2" charset="2"/>
              <a:buChar char="§"/>
              <a:tabLst>
                <a:tab pos="182880" algn="l"/>
              </a:tabLst>
            </a:pPr>
            <a:r>
              <a:rPr lang="en-US" dirty="0" err="1" smtClean="0"/>
              <a:t>Melilite</a:t>
            </a:r>
            <a:r>
              <a:rPr lang="en-US" dirty="0" smtClean="0"/>
              <a:t>/</a:t>
            </a:r>
            <a:r>
              <a:rPr lang="en-US" dirty="0" err="1" smtClean="0"/>
              <a:t>gehlenite</a:t>
            </a:r>
            <a:r>
              <a:rPr lang="en-US" dirty="0" smtClean="0"/>
              <a:t> appeared at 800°C and present in the whole firing range.</a:t>
            </a:r>
          </a:p>
          <a:p>
            <a:pPr marL="411480" indent="-347472">
              <a:spcBef>
                <a:spcPts val="300"/>
              </a:spcBef>
              <a:buFont typeface="Wingdings" pitchFamily="2" charset="2"/>
              <a:buChar char="§"/>
              <a:tabLst>
                <a:tab pos="182880" algn="l"/>
              </a:tabLst>
            </a:pPr>
            <a:r>
              <a:rPr lang="en-US" dirty="0" err="1" smtClean="0"/>
              <a:t>Diopside</a:t>
            </a:r>
            <a:r>
              <a:rPr lang="en-US" dirty="0" smtClean="0"/>
              <a:t> appeared at 800°C but at longer firing cycles than </a:t>
            </a:r>
            <a:r>
              <a:rPr lang="en-US" dirty="0" err="1" smtClean="0"/>
              <a:t>melilite</a:t>
            </a:r>
            <a:r>
              <a:rPr lang="en-US" dirty="0" smtClean="0"/>
              <a:t>.</a:t>
            </a:r>
          </a:p>
          <a:p>
            <a:pPr marL="411480" indent="-347472">
              <a:spcBef>
                <a:spcPts val="300"/>
              </a:spcBef>
              <a:buFont typeface="Wingdings" pitchFamily="2" charset="2"/>
              <a:buChar char="§"/>
              <a:tabLst>
                <a:tab pos="182880" algn="l"/>
              </a:tabLst>
            </a:pPr>
            <a:r>
              <a:rPr lang="en-US" dirty="0" err="1" smtClean="0"/>
              <a:t>Gehlenite</a:t>
            </a:r>
            <a:r>
              <a:rPr lang="en-US" dirty="0" smtClean="0"/>
              <a:t> and </a:t>
            </a:r>
            <a:r>
              <a:rPr lang="en-US" dirty="0" err="1" smtClean="0"/>
              <a:t>diopside</a:t>
            </a:r>
            <a:r>
              <a:rPr lang="en-US" dirty="0" smtClean="0"/>
              <a:t> react in presence of SiO</a:t>
            </a:r>
            <a:r>
              <a:rPr lang="en-US" baseline="-25000" dirty="0" smtClean="0"/>
              <a:t>2</a:t>
            </a:r>
            <a:r>
              <a:rPr lang="en-US" dirty="0" smtClean="0"/>
              <a:t> to produce </a:t>
            </a:r>
            <a:r>
              <a:rPr lang="en-US" dirty="0" err="1" smtClean="0"/>
              <a:t>anorthite</a:t>
            </a:r>
            <a:r>
              <a:rPr lang="en-US" dirty="0" smtClean="0"/>
              <a:t>.</a:t>
            </a:r>
          </a:p>
          <a:p>
            <a:pPr marL="411480" indent="-347472">
              <a:spcBef>
                <a:spcPts val="300"/>
              </a:spcBef>
              <a:buFont typeface="Wingdings" pitchFamily="2" charset="2"/>
              <a:buChar char="§"/>
              <a:tabLst>
                <a:tab pos="182880" algn="l"/>
              </a:tabLst>
            </a:pPr>
            <a:r>
              <a:rPr lang="en-US" dirty="0" smtClean="0"/>
              <a:t>Igneous plagioclase disappeared at 1000°C; no formation of </a:t>
            </a:r>
            <a:r>
              <a:rPr lang="en-US" dirty="0" err="1" smtClean="0"/>
              <a:t>wollastonite</a:t>
            </a:r>
            <a:r>
              <a:rPr lang="en-US" dirty="0" smtClean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6" descr="tttDiagram.jpg"/>
          <p:cNvPicPr preferRelativeResize="0"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67200" y="834270"/>
            <a:ext cx="4626864" cy="5600940"/>
          </a:xfrm>
          <a:prstGeom prst="rect">
            <a:avLst/>
          </a:prstGeom>
          <a:ln w="127000" cap="rnd">
            <a:noFill/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</p:spPr>
      </p:pic>
      <p:sp>
        <p:nvSpPr>
          <p:cNvPr id="3" name="Title 11"/>
          <p:cNvSpPr txBox="1">
            <a:spLocks/>
          </p:cNvSpPr>
          <p:nvPr/>
        </p:nvSpPr>
        <p:spPr>
          <a:xfrm>
            <a:off x="381000" y="304800"/>
            <a:ext cx="8305800" cy="457200"/>
          </a:xfrm>
          <a:prstGeom prst="rect">
            <a:avLst/>
          </a:prstGeom>
        </p:spPr>
        <p:txBody>
          <a:bodyPr/>
          <a:lstStyle/>
          <a:p>
            <a:r>
              <a:rPr lang="en-US" sz="2400" dirty="0" smtClean="0">
                <a:solidFill>
                  <a:schemeClr val="tx2"/>
                </a:solidFill>
              </a:rPr>
              <a:t>TTT DIAGRAM OF A61 WITH SUPERIMPOSED KOLONNA SHERDS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1298448"/>
            <a:ext cx="3886200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11480" indent="-347472">
              <a:spcBef>
                <a:spcPts val="600"/>
              </a:spcBef>
              <a:buClr>
                <a:schemeClr val="tx2"/>
              </a:buClr>
              <a:buFont typeface="Wingdings" pitchFamily="2" charset="2"/>
              <a:buChar char="§"/>
              <a:tabLst>
                <a:tab pos="182880" algn="l"/>
              </a:tabLst>
            </a:pPr>
            <a:r>
              <a:rPr lang="en-US" sz="2000" dirty="0" smtClean="0"/>
              <a:t>Representative sample A61 has the chemical potential to obtain the suggested </a:t>
            </a:r>
            <a:r>
              <a:rPr lang="en-US" sz="2000" dirty="0" err="1" smtClean="0"/>
              <a:t>neoformed</a:t>
            </a:r>
            <a:r>
              <a:rPr lang="en-US" sz="2000" dirty="0" smtClean="0"/>
              <a:t> mineral phases that we need. </a:t>
            </a:r>
          </a:p>
          <a:p>
            <a:pPr marL="411480" indent="-347472">
              <a:spcBef>
                <a:spcPts val="600"/>
              </a:spcBef>
              <a:buClr>
                <a:schemeClr val="tx2"/>
              </a:buClr>
              <a:buFont typeface="Wingdings" pitchFamily="2" charset="2"/>
              <a:buChar char="§"/>
              <a:tabLst>
                <a:tab pos="182880" algn="l"/>
              </a:tabLst>
            </a:pPr>
            <a:r>
              <a:rPr lang="en-US" sz="2000" dirty="0" smtClean="0"/>
              <a:t>In general, all ceramic classes are fired below 900°C.</a:t>
            </a:r>
          </a:p>
          <a:p>
            <a:pPr marL="411480" indent="-347472">
              <a:spcBef>
                <a:spcPts val="600"/>
              </a:spcBef>
              <a:buClr>
                <a:schemeClr val="tx2"/>
              </a:buClr>
              <a:buFont typeface="Wingdings" pitchFamily="2" charset="2"/>
              <a:buChar char="§"/>
              <a:tabLst>
                <a:tab pos="182880" algn="l"/>
              </a:tabLst>
            </a:pPr>
            <a:r>
              <a:rPr lang="en-US" sz="2000" dirty="0" smtClean="0"/>
              <a:t>Two firing patterns observed.</a:t>
            </a:r>
          </a:p>
          <a:p>
            <a:pPr marL="411480" indent="-347472">
              <a:spcBef>
                <a:spcPts val="600"/>
              </a:spcBef>
              <a:buClr>
                <a:schemeClr val="tx2"/>
              </a:buClr>
              <a:buFont typeface="Wingdings" pitchFamily="2" charset="2"/>
              <a:buChar char="§"/>
              <a:tabLst>
                <a:tab pos="182880" algn="l"/>
              </a:tabLst>
            </a:pPr>
            <a:r>
              <a:rPr lang="en-US" sz="2000" dirty="0" smtClean="0"/>
              <a:t>Preference for 750°C at 3-6 hours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6" descr="tttDiagram.jpg"/>
          <p:cNvPicPr preferRelativeResize="0"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67200" y="834270"/>
            <a:ext cx="4626864" cy="5600940"/>
          </a:xfrm>
          <a:prstGeom prst="rect">
            <a:avLst/>
          </a:prstGeom>
          <a:ln w="127000" cap="rnd">
            <a:noFill/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</p:spPr>
      </p:pic>
      <p:sp>
        <p:nvSpPr>
          <p:cNvPr id="3" name="Title 11"/>
          <p:cNvSpPr txBox="1">
            <a:spLocks/>
          </p:cNvSpPr>
          <p:nvPr/>
        </p:nvSpPr>
        <p:spPr>
          <a:xfrm>
            <a:off x="381000" y="304800"/>
            <a:ext cx="8382000" cy="457200"/>
          </a:xfrm>
          <a:prstGeom prst="rect">
            <a:avLst/>
          </a:prstGeom>
        </p:spPr>
        <p:txBody>
          <a:bodyPr/>
          <a:lstStyle/>
          <a:p>
            <a:r>
              <a:rPr lang="en-US" sz="2400" dirty="0" smtClean="0">
                <a:solidFill>
                  <a:schemeClr val="tx2"/>
                </a:solidFill>
              </a:rPr>
              <a:t>TTT DIAGRAM OF A61 WITH SUPERIMPOSED KOLONNA SHERDS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1295400"/>
            <a:ext cx="38862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11480" indent="-347472">
              <a:spcBef>
                <a:spcPts val="600"/>
              </a:spcBef>
              <a:buClr>
                <a:schemeClr val="tx2"/>
              </a:buClr>
              <a:buFont typeface="Wingdings" pitchFamily="2" charset="2"/>
              <a:buChar char="§"/>
              <a:tabLst>
                <a:tab pos="182880" algn="l"/>
              </a:tabLst>
            </a:pPr>
            <a:r>
              <a:rPr lang="en-US" sz="2000" dirty="0" smtClean="0"/>
              <a:t>Representative sample A61 has the chemical potential to obtain the suggested </a:t>
            </a:r>
            <a:r>
              <a:rPr lang="en-US" sz="2000" dirty="0" err="1" smtClean="0"/>
              <a:t>neoformed</a:t>
            </a:r>
            <a:r>
              <a:rPr lang="en-US" sz="2000" dirty="0" smtClean="0"/>
              <a:t> mineral phases that we need. </a:t>
            </a:r>
          </a:p>
          <a:p>
            <a:pPr marL="411480" indent="-347472">
              <a:spcBef>
                <a:spcPts val="600"/>
              </a:spcBef>
              <a:buClr>
                <a:schemeClr val="tx2"/>
              </a:buClr>
              <a:buFont typeface="Wingdings" pitchFamily="2" charset="2"/>
              <a:buChar char="§"/>
              <a:tabLst>
                <a:tab pos="182880" algn="l"/>
              </a:tabLst>
            </a:pPr>
            <a:r>
              <a:rPr lang="en-US" sz="2000" dirty="0" smtClean="0"/>
              <a:t>In general, all ceramic classes are fired below 900°C.</a:t>
            </a:r>
          </a:p>
          <a:p>
            <a:pPr marL="411480" indent="-347472">
              <a:spcBef>
                <a:spcPts val="600"/>
              </a:spcBef>
              <a:buClr>
                <a:schemeClr val="tx2"/>
              </a:buClr>
              <a:buFont typeface="Wingdings" pitchFamily="2" charset="2"/>
              <a:buChar char="§"/>
              <a:tabLst>
                <a:tab pos="182880" algn="l"/>
              </a:tabLst>
            </a:pPr>
            <a:r>
              <a:rPr lang="en-US" sz="2000" dirty="0" smtClean="0"/>
              <a:t>Two firing patterns observed.</a:t>
            </a:r>
          </a:p>
          <a:p>
            <a:pPr marL="411480" indent="-347472">
              <a:spcBef>
                <a:spcPts val="600"/>
              </a:spcBef>
              <a:buClr>
                <a:schemeClr val="tx2"/>
              </a:buClr>
              <a:buFont typeface="Wingdings" pitchFamily="2" charset="2"/>
              <a:buChar char="§"/>
              <a:tabLst>
                <a:tab pos="182880" algn="l"/>
              </a:tabLst>
            </a:pPr>
            <a:r>
              <a:rPr lang="en-US" sz="2000" dirty="0" smtClean="0"/>
              <a:t>Preference for 750°C at 3-6 hours</a:t>
            </a:r>
          </a:p>
          <a:p>
            <a:pPr marL="411480" indent="-347472">
              <a:spcBef>
                <a:spcPts val="600"/>
              </a:spcBef>
              <a:buClr>
                <a:schemeClr val="tx2"/>
              </a:buClr>
              <a:buFont typeface="Wingdings" pitchFamily="2" charset="2"/>
              <a:buChar char="§"/>
              <a:tabLst>
                <a:tab pos="182880" algn="l"/>
              </a:tabLst>
            </a:pPr>
            <a:r>
              <a:rPr lang="en-US" sz="2000" dirty="0" smtClean="0"/>
              <a:t>Calcium carbonate, along with reduction firing, imparted strength rather than </a:t>
            </a:r>
            <a:r>
              <a:rPr lang="en-US" sz="2000" dirty="0" err="1" smtClean="0"/>
              <a:t>vitrification</a:t>
            </a:r>
            <a:r>
              <a:rPr lang="en-US" sz="2000" dirty="0" smtClean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609600"/>
            <a:ext cx="1993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2"/>
                </a:solidFill>
              </a:rPr>
              <a:t>CONCLUSIONS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1447800"/>
            <a:ext cx="8610600" cy="397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11480" indent="-347472">
              <a:lnSpc>
                <a:spcPct val="110000"/>
              </a:lnSpc>
              <a:buClr>
                <a:schemeClr val="tx2"/>
              </a:buClr>
              <a:buFont typeface="Wingdings" pitchFamily="2" charset="2"/>
              <a:buChar char="§"/>
            </a:pPr>
            <a:r>
              <a:rPr lang="en-US" sz="2400" dirty="0" smtClean="0"/>
              <a:t> Significance of Research:</a:t>
            </a:r>
          </a:p>
          <a:p>
            <a:pPr marL="411480" indent="-347472">
              <a:lnSpc>
                <a:spcPct val="110000"/>
              </a:lnSpc>
              <a:buClr>
                <a:schemeClr val="tx2"/>
              </a:buClr>
            </a:pPr>
            <a:r>
              <a:rPr lang="en-US" sz="2400" dirty="0" smtClean="0"/>
              <a:t>	</a:t>
            </a:r>
          </a:p>
          <a:p>
            <a:pPr marL="996696" indent="-228600">
              <a:lnSpc>
                <a:spcPct val="110000"/>
              </a:lnSpc>
              <a:spcBef>
                <a:spcPts val="600"/>
              </a:spcBef>
              <a:buClr>
                <a:schemeClr val="accent3"/>
              </a:buClr>
              <a:buFont typeface="Arial" pitchFamily="34" charset="0"/>
              <a:buChar char="•"/>
            </a:pPr>
            <a:r>
              <a:rPr lang="en-US" sz="2400" dirty="0" smtClean="0"/>
              <a:t>Local Change Model has been demonstrated and reproduced</a:t>
            </a:r>
          </a:p>
          <a:p>
            <a:pPr marL="996696" indent="-228600">
              <a:lnSpc>
                <a:spcPct val="110000"/>
              </a:lnSpc>
              <a:spcBef>
                <a:spcPts val="600"/>
              </a:spcBef>
              <a:buClr>
                <a:schemeClr val="accent3"/>
              </a:buClr>
              <a:buFont typeface="Arial" pitchFamily="34" charset="0"/>
              <a:buChar char="•"/>
            </a:pPr>
            <a:r>
              <a:rPr lang="en-US" sz="2400" dirty="0" err="1" smtClean="0"/>
              <a:t>Paleoenvironmental</a:t>
            </a:r>
            <a:r>
              <a:rPr lang="en-US" sz="2400" dirty="0" smtClean="0"/>
              <a:t> and cultural change hypothesis begun</a:t>
            </a:r>
          </a:p>
          <a:p>
            <a:pPr marL="996696" indent="-228600">
              <a:lnSpc>
                <a:spcPct val="110000"/>
              </a:lnSpc>
              <a:spcBef>
                <a:spcPts val="600"/>
              </a:spcBef>
              <a:buClr>
                <a:schemeClr val="accent3"/>
              </a:buClr>
              <a:buFont typeface="Arial" pitchFamily="34" charset="0"/>
              <a:buChar char="•"/>
            </a:pPr>
            <a:r>
              <a:rPr lang="en-US" sz="2400" dirty="0" smtClean="0"/>
              <a:t> Global value for both</a:t>
            </a:r>
          </a:p>
          <a:p>
            <a:pPr marL="411480" indent="-347472">
              <a:lnSpc>
                <a:spcPct val="110000"/>
              </a:lnSpc>
              <a:buClr>
                <a:schemeClr val="tx2"/>
              </a:buClr>
            </a:pPr>
            <a:r>
              <a:rPr lang="en-US" sz="2400" dirty="0" smtClean="0"/>
              <a:t> </a:t>
            </a:r>
          </a:p>
          <a:p>
            <a:pPr marL="411480" indent="-347472">
              <a:lnSpc>
                <a:spcPct val="110000"/>
              </a:lnSpc>
              <a:buClr>
                <a:schemeClr val="tx2"/>
              </a:buClr>
              <a:buFont typeface="Wingdings" pitchFamily="2" charset="2"/>
              <a:buChar char="§"/>
            </a:pPr>
            <a:r>
              <a:rPr lang="en-US" sz="2400" dirty="0" smtClean="0"/>
              <a:t> Idea of Successive Verification integrated into Research</a:t>
            </a:r>
          </a:p>
          <a:p>
            <a:pPr marL="411480" indent="-347472" algn="ctr">
              <a:lnSpc>
                <a:spcPct val="110000"/>
              </a:lnSpc>
              <a:buClr>
                <a:schemeClr val="tx2"/>
              </a:buClr>
              <a:buFont typeface="Wingdings" pitchFamily="2" charset="2"/>
              <a:buChar char="§"/>
            </a:pPr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MS_vases_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38600" y="2133600"/>
            <a:ext cx="4919461" cy="3404622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81000" y="685800"/>
            <a:ext cx="4495800" cy="685800"/>
          </a:xfrm>
        </p:spPr>
        <p:txBody>
          <a:bodyPr/>
          <a:lstStyle/>
          <a:p>
            <a:r>
              <a:rPr lang="en-US" sz="3600" dirty="0" smtClean="0"/>
              <a:t>ACKNOWLEDGEMENTS</a:t>
            </a:r>
            <a:endParaRPr lang="en-US" sz="36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81000" y="1752600"/>
            <a:ext cx="6477000" cy="36576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Aft>
                <a:spcPct val="10000"/>
              </a:spcAft>
              <a:defRPr/>
            </a:pPr>
            <a:r>
              <a:rPr lang="en-US" sz="1800" dirty="0" smtClean="0"/>
              <a:t>The National Endowment for the Humanities</a:t>
            </a:r>
          </a:p>
          <a:p>
            <a:pPr>
              <a:lnSpc>
                <a:spcPct val="150000"/>
              </a:lnSpc>
              <a:spcAft>
                <a:spcPct val="10000"/>
              </a:spcAft>
              <a:defRPr/>
            </a:pPr>
            <a:r>
              <a:rPr lang="en-US" sz="1800" dirty="0" smtClean="0"/>
              <a:t>The Cotton Foundation (UK)</a:t>
            </a:r>
          </a:p>
          <a:p>
            <a:pPr>
              <a:lnSpc>
                <a:spcPct val="150000"/>
              </a:lnSpc>
              <a:spcAft>
                <a:spcPct val="10000"/>
              </a:spcAft>
              <a:defRPr/>
            </a:pPr>
            <a:r>
              <a:rPr lang="en-US" sz="1800" dirty="0" smtClean="0"/>
              <a:t>Indiana Academy of Science</a:t>
            </a:r>
          </a:p>
          <a:p>
            <a:pPr>
              <a:lnSpc>
                <a:spcPct val="150000"/>
              </a:lnSpc>
              <a:spcAft>
                <a:spcPct val="10000"/>
              </a:spcAft>
              <a:defRPr/>
            </a:pPr>
            <a:r>
              <a:rPr lang="en-US" sz="1800" dirty="0" smtClean="0"/>
              <a:t>Schrader Archaeological Endowment Fund (IU)</a:t>
            </a:r>
          </a:p>
          <a:p>
            <a:pPr>
              <a:lnSpc>
                <a:spcPct val="150000"/>
              </a:lnSpc>
              <a:spcAft>
                <a:spcPct val="10000"/>
              </a:spcAft>
              <a:defRPr/>
            </a:pPr>
            <a:r>
              <a:rPr lang="en-US" sz="1800" dirty="0" smtClean="0"/>
              <a:t>The Institute of Aegean Prehistory (INSTAP)</a:t>
            </a:r>
          </a:p>
          <a:p>
            <a:pPr>
              <a:lnSpc>
                <a:spcPct val="150000"/>
              </a:lnSpc>
              <a:spcAft>
                <a:spcPct val="10000"/>
              </a:spcAft>
              <a:defRPr/>
            </a:pPr>
            <a:r>
              <a:rPr lang="en-US" sz="1800" dirty="0" smtClean="0"/>
              <a:t>The Department of Geological Sciences, Indiana University</a:t>
            </a:r>
          </a:p>
          <a:p>
            <a:pPr>
              <a:lnSpc>
                <a:spcPct val="150000"/>
              </a:lnSpc>
              <a:spcAft>
                <a:spcPct val="10000"/>
              </a:spcAft>
              <a:defRPr/>
            </a:pPr>
            <a:r>
              <a:rPr lang="en-US" sz="1800" dirty="0" smtClean="0"/>
              <a:t>Ruth Droppo, Graphic Artist, Indiana University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egean Map_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38200"/>
            <a:ext cx="3853145" cy="5410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14800" y="1447800"/>
            <a:ext cx="5029200" cy="5170646"/>
          </a:xfrm>
          <a:prstGeom prst="rect">
            <a:avLst/>
          </a:prstGeom>
          <a:noFill/>
        </p:spPr>
        <p:txBody>
          <a:bodyPr wrap="square" lIns="91440" rtlCol="0">
            <a:spAutoFit/>
          </a:bodyPr>
          <a:lstStyle/>
          <a:p>
            <a:r>
              <a:rPr lang="en-US" sz="1600" b="1" dirty="0" smtClean="0"/>
              <a:t> </a:t>
            </a:r>
            <a:r>
              <a:rPr lang="en-US" sz="1600" i="1" dirty="0" smtClean="0"/>
              <a:t>External or Non-local Change: Prevailing</a:t>
            </a:r>
            <a:endParaRPr lang="en-US" sz="1600" dirty="0" smtClean="0"/>
          </a:p>
          <a:p>
            <a:pPr marL="411480" indent="-347472">
              <a:buClr>
                <a:schemeClr val="tx2"/>
              </a:buClr>
              <a:buFont typeface="Wingdings" pitchFamily="2" charset="2"/>
              <a:buChar char="§"/>
              <a:tabLst>
                <a:tab pos="182880" algn="l"/>
              </a:tabLst>
            </a:pPr>
            <a:r>
              <a:rPr lang="en-US" sz="1600" dirty="0" smtClean="0"/>
              <a:t>Borrowed Technology, Economy and Social Organization</a:t>
            </a:r>
          </a:p>
          <a:p>
            <a:pPr marL="411480" indent="-347472">
              <a:buClr>
                <a:schemeClr val="tx2"/>
              </a:buClr>
              <a:buFont typeface="Wingdings" pitchFamily="2" charset="2"/>
              <a:buChar char="§"/>
              <a:tabLst>
                <a:tab pos="182880" algn="l"/>
              </a:tabLst>
            </a:pPr>
            <a:r>
              <a:rPr lang="en-US" sz="1600" dirty="0" smtClean="0"/>
              <a:t>Conservative/Marginal Cultures/a Mere Reflection/Trickle-down Effect</a:t>
            </a:r>
          </a:p>
          <a:p>
            <a:pPr marL="411480" indent="-347472">
              <a:buClr>
                <a:schemeClr val="tx2"/>
              </a:buClr>
              <a:buFont typeface="Wingdings" pitchFamily="2" charset="2"/>
              <a:buChar char="§"/>
              <a:tabLst>
                <a:tab pos="182880" algn="l"/>
              </a:tabLst>
            </a:pPr>
            <a:r>
              <a:rPr lang="en-US" sz="1600" dirty="0" smtClean="0"/>
              <a:t>Non-local change observed as sudden/event-driven.</a:t>
            </a:r>
          </a:p>
          <a:p>
            <a:pPr marL="411480" indent="-347472"/>
            <a:r>
              <a:rPr lang="en-US" sz="1600" b="1" i="1" dirty="0" smtClean="0"/>
              <a:t>   </a:t>
            </a:r>
            <a:endParaRPr lang="en-US" sz="1600" dirty="0" smtClean="0"/>
          </a:p>
          <a:p>
            <a:pPr marL="411480" indent="-347472"/>
            <a:r>
              <a:rPr lang="en-US" sz="1600" i="1" dirty="0" smtClean="0"/>
              <a:t>Internal or Local Change: Alternative</a:t>
            </a:r>
            <a:endParaRPr lang="en-US" sz="1600" dirty="0" smtClean="0"/>
          </a:p>
          <a:p>
            <a:pPr marL="411480" indent="-347472">
              <a:buClr>
                <a:schemeClr val="tx2"/>
              </a:buClr>
              <a:buFont typeface="Wingdings" pitchFamily="2" charset="2"/>
              <a:buChar char="§"/>
            </a:pPr>
            <a:r>
              <a:rPr lang="en-US" sz="1600" dirty="0" smtClean="0"/>
              <a:t> Explanatory Potential of Local Response</a:t>
            </a:r>
          </a:p>
          <a:p>
            <a:pPr marL="996696" lvl="1" indent="-228600">
              <a:buClr>
                <a:schemeClr val="accent3"/>
              </a:buClr>
              <a:buFont typeface="Arial" pitchFamily="34" charset="0"/>
              <a:buChar char="•"/>
            </a:pPr>
            <a:r>
              <a:rPr lang="en-US" sz="1600" dirty="0" smtClean="0"/>
              <a:t>Aegean Cultures as an Independent System</a:t>
            </a:r>
          </a:p>
          <a:p>
            <a:pPr marL="996696" lvl="1" indent="-228600">
              <a:buClr>
                <a:schemeClr val="accent3"/>
              </a:buClr>
              <a:buFont typeface="Arial" pitchFamily="34" charset="0"/>
              <a:buChar char="•"/>
            </a:pPr>
            <a:r>
              <a:rPr lang="en-US" sz="1600" dirty="0" smtClean="0"/>
              <a:t>Complex Systems or Emergent Complexity (EC)</a:t>
            </a:r>
          </a:p>
          <a:p>
            <a:pPr marL="411480" indent="-347472">
              <a:buClr>
                <a:schemeClr val="tx2"/>
              </a:buClr>
              <a:buFont typeface="Wingdings" pitchFamily="2" charset="2"/>
              <a:buChar char="§"/>
            </a:pPr>
            <a:r>
              <a:rPr lang="en-US" sz="1600" dirty="0" smtClean="0"/>
              <a:t>New Hypothesis-building</a:t>
            </a:r>
          </a:p>
          <a:p>
            <a:pPr marL="996696" lvl="1" indent="-228600">
              <a:buClr>
                <a:schemeClr val="accent3"/>
              </a:buClr>
              <a:buFont typeface="Arial" pitchFamily="34" charset="0"/>
              <a:buChar char="•"/>
              <a:tabLst>
                <a:tab pos="182880" algn="l"/>
              </a:tabLst>
            </a:pPr>
            <a:r>
              <a:rPr lang="en-US" sz="1600" dirty="0" smtClean="0"/>
              <a:t>Environmental Changes linked to Cultural Change </a:t>
            </a:r>
          </a:p>
          <a:p>
            <a:pPr marL="411480" indent="-347472">
              <a:buClr>
                <a:schemeClr val="tx2"/>
              </a:buClr>
              <a:buFont typeface="Wingdings" pitchFamily="2" charset="2"/>
              <a:buChar char="§"/>
              <a:tabLst>
                <a:tab pos="182880" algn="l"/>
              </a:tabLst>
            </a:pPr>
            <a:r>
              <a:rPr lang="en-US" sz="1600" dirty="0" smtClean="0"/>
              <a:t>Local change is long-term, continuous and involves a response.</a:t>
            </a:r>
          </a:p>
          <a:p>
            <a:pPr marL="996696" lvl="1" indent="-228600">
              <a:buClr>
                <a:schemeClr val="accent3"/>
              </a:buClr>
              <a:buFont typeface="Arial" pitchFamily="34" charset="0"/>
              <a:buChar char="•"/>
            </a:pPr>
            <a:r>
              <a:rPr lang="en-US" sz="1600" dirty="0" smtClean="0"/>
              <a:t>Cultural transformations not cultural collapse</a:t>
            </a:r>
          </a:p>
          <a:p>
            <a:pPr marL="411480" indent="-347472">
              <a:spcBef>
                <a:spcPts val="1200"/>
              </a:spcBef>
              <a:buClr>
                <a:schemeClr val="tx2"/>
              </a:buClr>
              <a:buFont typeface="Wingdings" pitchFamily="2" charset="2"/>
              <a:buChar char="§"/>
            </a:pPr>
            <a:r>
              <a:rPr lang="en-US" sz="1600" dirty="0" smtClean="0"/>
              <a:t> Why has Local Change not gained acceptance?</a:t>
            </a:r>
          </a:p>
          <a:p>
            <a:pPr marL="996696" lvl="1" indent="-228600">
              <a:buClr>
                <a:schemeClr val="accent3"/>
              </a:buClr>
              <a:buFont typeface="Arial" pitchFamily="34" charset="0"/>
              <a:buChar char="•"/>
            </a:pPr>
            <a:r>
              <a:rPr lang="en-US" sz="1600" dirty="0" smtClean="0"/>
              <a:t>Difficult to derive data that isolates local production/provenance and processing.</a:t>
            </a:r>
            <a:endParaRPr lang="en-US" sz="16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191000" y="304800"/>
            <a:ext cx="4800600" cy="1219200"/>
          </a:xfrm>
          <a:prstGeom prst="rect">
            <a:avLst/>
          </a:prstGeom>
        </p:spPr>
        <p:txBody>
          <a:bodyPr/>
          <a:lstStyle/>
          <a:p>
            <a:r>
              <a:rPr lang="en-US" sz="2200" dirty="0" smtClean="0">
                <a:solidFill>
                  <a:schemeClr val="tx2"/>
                </a:solidFill>
              </a:rPr>
              <a:t>EXPLANATIONS FOR CULTURAL CHANGE </a:t>
            </a:r>
          </a:p>
          <a:p>
            <a:r>
              <a:rPr lang="en-US" sz="2200" dirty="0" smtClean="0">
                <a:solidFill>
                  <a:schemeClr val="tx2"/>
                </a:solidFill>
              </a:rPr>
              <a:t>SPECIFIC TIME: THIRD MILLENNIUM B.C.  </a:t>
            </a:r>
            <a:br>
              <a:rPr lang="en-US" sz="2200" dirty="0" smtClean="0">
                <a:solidFill>
                  <a:schemeClr val="tx2"/>
                </a:solidFill>
              </a:rPr>
            </a:br>
            <a:r>
              <a:rPr lang="en-US" sz="2200" dirty="0" smtClean="0">
                <a:solidFill>
                  <a:schemeClr val="tx2"/>
                </a:solidFill>
              </a:rPr>
              <a:t>SPECIFIC SPACE: AEGEAN COMPLEX </a:t>
            </a:r>
            <a:endParaRPr lang="en-US" sz="2200" dirty="0">
              <a:solidFill>
                <a:schemeClr val="tx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6400800"/>
            <a:ext cx="15984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After </a:t>
            </a:r>
            <a:r>
              <a:rPr lang="en-US" sz="1200" i="1" dirty="0" err="1" smtClean="0"/>
              <a:t>Broodbank</a:t>
            </a:r>
            <a:r>
              <a:rPr lang="en-US" sz="1200" i="1" dirty="0" smtClean="0"/>
              <a:t>, 2000</a:t>
            </a:r>
            <a:endParaRPr lang="en-US" sz="120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able_aegina001.tif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688248" y="381000"/>
            <a:ext cx="4455752" cy="5939009"/>
          </a:xfrm>
          <a:prstGeom prst="rect">
            <a:avLst/>
          </a:prstGeom>
          <a:ln w="127000" cap="rnd">
            <a:noFill/>
          </a:ln>
          <a:effectLst/>
          <a:scene3d>
            <a:camera prst="orthographicFront"/>
            <a:lightRig rig="twoPt" dir="t">
              <a:rot lat="0" lon="0" rev="7800000"/>
            </a:lightRig>
          </a:scene3d>
          <a:sp3d contourW="6350">
            <a:contourClr>
              <a:srgbClr val="C0C0C0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3505200" cy="609600"/>
          </a:xfrm>
        </p:spPr>
        <p:txBody>
          <a:bodyPr/>
          <a:lstStyle/>
          <a:p>
            <a:r>
              <a:rPr lang="en-US" sz="2400" dirty="0" smtClean="0"/>
              <a:t>ARCHAEOLOGICAL CONTEXT</a:t>
            </a: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76200" y="990600"/>
            <a:ext cx="4572000" cy="5105400"/>
          </a:xfrm>
        </p:spPr>
        <p:txBody>
          <a:bodyPr>
            <a:noAutofit/>
          </a:bodyPr>
          <a:lstStyle/>
          <a:p>
            <a:pPr marL="411480" indent="-347472">
              <a:buFont typeface="Wingdings" pitchFamily="2" charset="2"/>
              <a:buChar char="§"/>
            </a:pPr>
            <a:r>
              <a:rPr lang="en-US" sz="1600" dirty="0" smtClean="0"/>
              <a:t>Perspective</a:t>
            </a:r>
          </a:p>
          <a:p>
            <a:pPr marL="411480" indent="-347472">
              <a:buFont typeface="Wingdings" pitchFamily="2" charset="2"/>
              <a:buChar char="§"/>
            </a:pPr>
            <a:r>
              <a:rPr lang="en-US" sz="1600" dirty="0" smtClean="0"/>
              <a:t>Importance of Ceramics to Chronology </a:t>
            </a:r>
          </a:p>
          <a:p>
            <a:pPr marL="411480" indent="-347472">
              <a:buFont typeface="Wingdings" pitchFamily="2" charset="2"/>
              <a:buChar char="§"/>
              <a:tabLst>
                <a:tab pos="182880" algn="l"/>
              </a:tabLst>
            </a:pPr>
            <a:r>
              <a:rPr lang="en-US" sz="1600" dirty="0" smtClean="0"/>
              <a:t>Introduction of Systems Theory to Cultural Problem (Renfrew, 1972)</a:t>
            </a:r>
          </a:p>
          <a:p>
            <a:pPr marL="996696" lvl="1" indent="-228600">
              <a:lnSpc>
                <a:spcPct val="110000"/>
              </a:lnSpc>
              <a:spcBef>
                <a:spcPts val="0"/>
              </a:spcBef>
              <a:buClr>
                <a:schemeClr val="accent3"/>
              </a:buClr>
              <a:buFont typeface="Arial" pitchFamily="34" charset="0"/>
              <a:buChar char="•"/>
              <a:tabLst>
                <a:tab pos="182880" algn="l"/>
              </a:tabLst>
            </a:pPr>
            <a:r>
              <a:rPr lang="en-US" sz="1600" dirty="0" smtClean="0"/>
              <a:t>Wanted to prove </a:t>
            </a:r>
            <a:r>
              <a:rPr lang="en-US" sz="1600" i="1" dirty="0" smtClean="0"/>
              <a:t>local </a:t>
            </a:r>
            <a:r>
              <a:rPr lang="en-US" sz="1600" dirty="0" smtClean="0"/>
              <a:t>cultural change in 3</a:t>
            </a:r>
            <a:r>
              <a:rPr lang="en-US" sz="1600" baseline="30000" dirty="0" smtClean="0"/>
              <a:t>rd</a:t>
            </a:r>
            <a:r>
              <a:rPr lang="en-US" sz="1600" dirty="0" smtClean="0"/>
              <a:t> Millennium Aegean Complex.</a:t>
            </a:r>
          </a:p>
          <a:p>
            <a:pPr marL="996696" lvl="1" indent="-228600">
              <a:lnSpc>
                <a:spcPct val="110000"/>
              </a:lnSpc>
              <a:spcBef>
                <a:spcPts val="0"/>
              </a:spcBef>
              <a:buClr>
                <a:schemeClr val="accent3"/>
              </a:buClr>
              <a:buFont typeface="Arial" pitchFamily="34" charset="0"/>
              <a:buChar char="•"/>
              <a:tabLst>
                <a:tab pos="182880" algn="l"/>
              </a:tabLst>
            </a:pPr>
            <a:r>
              <a:rPr lang="en-US" sz="1600" dirty="0" smtClean="0"/>
              <a:t>Wanted to see cultural </a:t>
            </a:r>
            <a:r>
              <a:rPr lang="en-US" sz="1600" i="1" dirty="0" smtClean="0"/>
              <a:t>response</a:t>
            </a:r>
            <a:r>
              <a:rPr lang="en-US" sz="1600" dirty="0" smtClean="0"/>
              <a:t> or positive feedback, i.e. can predict variables that trigger change.</a:t>
            </a:r>
          </a:p>
          <a:p>
            <a:pPr marL="996696" lvl="1" indent="-228600">
              <a:lnSpc>
                <a:spcPct val="110000"/>
              </a:lnSpc>
              <a:spcBef>
                <a:spcPts val="0"/>
              </a:spcBef>
              <a:buClr>
                <a:schemeClr val="accent3"/>
              </a:buClr>
              <a:buFont typeface="Arial" pitchFamily="34" charset="0"/>
              <a:buChar char="•"/>
              <a:tabLst>
                <a:tab pos="182880" algn="l"/>
              </a:tabLst>
            </a:pPr>
            <a:r>
              <a:rPr lang="en-US" sz="1600" dirty="0" smtClean="0"/>
              <a:t>Wanted to make EC a </a:t>
            </a:r>
            <a:r>
              <a:rPr lang="en-US" sz="1600" i="1" dirty="0" smtClean="0"/>
              <a:t>global </a:t>
            </a:r>
            <a:r>
              <a:rPr lang="en-US" sz="1600" dirty="0" smtClean="0"/>
              <a:t>phenomenon.</a:t>
            </a:r>
          </a:p>
          <a:p>
            <a:pPr marL="411480" indent="-347472">
              <a:buFont typeface="Wingdings" pitchFamily="2" charset="2"/>
              <a:buChar char="§"/>
              <a:tabLst>
                <a:tab pos="182880" algn="l"/>
              </a:tabLst>
            </a:pPr>
            <a:r>
              <a:rPr lang="en-US" sz="1600" dirty="0" smtClean="0"/>
              <a:t>We have successfully constructed a local explanation for this problem. </a:t>
            </a:r>
          </a:p>
          <a:p>
            <a:pPr marL="411480" indent="-347472">
              <a:buFont typeface="Wingdings" pitchFamily="2" charset="2"/>
              <a:buChar char="§"/>
              <a:tabLst>
                <a:tab pos="182880" algn="l"/>
              </a:tabLst>
            </a:pPr>
            <a:r>
              <a:rPr lang="en-US" sz="1600" dirty="0" smtClean="0"/>
              <a:t> HOW DID WE DO IT?</a:t>
            </a:r>
          </a:p>
          <a:p>
            <a:pPr marL="411480" indent="-347472">
              <a:buFont typeface="Wingdings" pitchFamily="2" charset="2"/>
              <a:buChar char="§"/>
              <a:tabLst>
                <a:tab pos="182880" algn="l"/>
              </a:tabLst>
            </a:pPr>
            <a:r>
              <a:rPr lang="en-US" sz="1600" dirty="0" smtClean="0"/>
              <a:t>We developed a method that can isolate or emphasize local production.</a:t>
            </a:r>
          </a:p>
          <a:p>
            <a:pPr lvl="1">
              <a:tabLst>
                <a:tab pos="182880" algn="l"/>
              </a:tabLst>
            </a:pPr>
            <a:r>
              <a:rPr lang="en-US" sz="1600" dirty="0" smtClean="0"/>
              <a:t>	</a:t>
            </a:r>
          </a:p>
          <a:p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7467600" y="6400800"/>
            <a:ext cx="15984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After </a:t>
            </a:r>
            <a:r>
              <a:rPr lang="en-US" sz="1200" i="1" dirty="0" err="1" smtClean="0"/>
              <a:t>Broodbank</a:t>
            </a:r>
            <a:r>
              <a:rPr lang="en-US" sz="1200" i="1" dirty="0" smtClean="0"/>
              <a:t>, 2000</a:t>
            </a:r>
            <a:endParaRPr lang="en-US" sz="12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47_19-54_0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57600" y="3810000"/>
            <a:ext cx="2565700" cy="1853409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6" name="Picture 5" descr="44_19-44_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914400"/>
            <a:ext cx="2514600" cy="2019922"/>
          </a:xfrm>
          <a:prstGeom prst="rect">
            <a:avLst/>
          </a:prstGeom>
        </p:spPr>
      </p:pic>
      <p:pic>
        <p:nvPicPr>
          <p:cNvPr id="7" name="Picture 6" descr="43_19-44_0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0999" y="3058288"/>
            <a:ext cx="2819402" cy="2758312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>
            <a:off x="2971800" y="1032808"/>
            <a:ext cx="5943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11480" indent="-347472">
              <a:buClr>
                <a:schemeClr val="tx2"/>
              </a:buClr>
              <a:buFont typeface="Wingdings" pitchFamily="2" charset="2"/>
              <a:buChar char="§"/>
              <a:tabLst>
                <a:tab pos="91440" algn="l"/>
                <a:tab pos="182880" algn="l"/>
                <a:tab pos="274320" algn="l"/>
              </a:tabLst>
            </a:pPr>
            <a:r>
              <a:rPr lang="en-US" sz="2000" dirty="0" smtClean="0"/>
              <a:t>Local raw material reference standards developed  </a:t>
            </a:r>
          </a:p>
          <a:p>
            <a:pPr marL="411480" indent="-347472">
              <a:buClr>
                <a:schemeClr val="tx2"/>
              </a:buClr>
              <a:buFont typeface="Wingdings" pitchFamily="2" charset="2"/>
              <a:buChar char="§"/>
              <a:tabLst>
                <a:tab pos="91440" algn="l"/>
              </a:tabLst>
            </a:pPr>
            <a:r>
              <a:rPr lang="en-US" sz="2000" dirty="0" smtClean="0"/>
              <a:t>Ceramics used as an industry – not as a chronological tool</a:t>
            </a:r>
          </a:p>
          <a:p>
            <a:pPr marL="411480" indent="-347472">
              <a:buClr>
                <a:schemeClr val="tx2"/>
              </a:buClr>
              <a:buFont typeface="Wingdings" pitchFamily="2" charset="2"/>
              <a:buChar char="§"/>
              <a:tabLst>
                <a:tab pos="91440" algn="l"/>
              </a:tabLst>
            </a:pPr>
            <a:r>
              <a:rPr lang="en-US" sz="2000" dirty="0" smtClean="0"/>
              <a:t>Demonstrable and testable evidence lines based on technology criteria</a:t>
            </a:r>
          </a:p>
          <a:p>
            <a:pPr marL="411480" indent="-347472">
              <a:buClr>
                <a:schemeClr val="tx2"/>
              </a:buClr>
              <a:buFont typeface="Wingdings" pitchFamily="2" charset="2"/>
              <a:buChar char="§"/>
              <a:tabLst>
                <a:tab pos="91440" algn="l"/>
              </a:tabLst>
            </a:pPr>
            <a:r>
              <a:rPr lang="en-US" sz="2000" dirty="0" smtClean="0"/>
              <a:t>Characterization of </a:t>
            </a:r>
            <a:r>
              <a:rPr lang="en-US" sz="2000" dirty="0" err="1" smtClean="0"/>
              <a:t>sherd</a:t>
            </a:r>
            <a:r>
              <a:rPr lang="en-US" sz="2000" dirty="0" smtClean="0"/>
              <a:t> material and raw material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667000" y="228600"/>
            <a:ext cx="6324600" cy="609600"/>
          </a:xfrm>
        </p:spPr>
        <p:txBody>
          <a:bodyPr/>
          <a:lstStyle/>
          <a:p>
            <a:pPr algn="r"/>
            <a:r>
              <a:rPr lang="en-US" sz="2400" dirty="0" smtClean="0"/>
              <a:t>GEOLOGIC METHOD FOR LOCAL CULTURAL CHANGE</a:t>
            </a:r>
            <a:endParaRPr lang="en-US" sz="2400" dirty="0"/>
          </a:p>
        </p:txBody>
      </p:sp>
      <p:pic>
        <p:nvPicPr>
          <p:cNvPr id="11" name="Picture 10" descr="35_2a-04_0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29400" y="3429000"/>
            <a:ext cx="2238730" cy="2002421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47_19-54_0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91000" y="4114800"/>
            <a:ext cx="1910820" cy="1929977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6" name="Picture 5" descr="44_19-44_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10400" y="2590800"/>
            <a:ext cx="1905000" cy="3408950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7" name="Picture 6" descr="43_19-44_0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9600" y="4052391"/>
            <a:ext cx="2867304" cy="2084520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8" name="Picture 7" descr="35_2a-04_0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479009" y="457200"/>
            <a:ext cx="1512591" cy="2002421"/>
          </a:xfrm>
          <a:prstGeom prst="rect">
            <a:avLst/>
          </a:prstGeom>
          <a:effectLst/>
        </p:spPr>
      </p:pic>
      <p:sp>
        <p:nvSpPr>
          <p:cNvPr id="9" name="TextBox 8"/>
          <p:cNvSpPr txBox="1"/>
          <p:nvPr/>
        </p:nvSpPr>
        <p:spPr>
          <a:xfrm>
            <a:off x="228600" y="685800"/>
            <a:ext cx="7239000" cy="321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11480" indent="-347472">
              <a:lnSpc>
                <a:spcPct val="110000"/>
              </a:lnSpc>
              <a:buClr>
                <a:schemeClr val="tx2"/>
              </a:buClr>
              <a:buFont typeface="Wingdings" pitchFamily="2" charset="2"/>
              <a:buChar char="§"/>
            </a:pPr>
            <a:r>
              <a:rPr lang="en-US" dirty="0" smtClean="0"/>
              <a:t>Ceramic change takes the form of a sudden shift from fine to coarse ware production.</a:t>
            </a:r>
          </a:p>
          <a:p>
            <a:pPr marL="411480" indent="-347472">
              <a:buClr>
                <a:schemeClr val="tx2"/>
              </a:buClr>
              <a:buFont typeface="Wingdings" pitchFamily="2" charset="2"/>
              <a:buChar char="§"/>
            </a:pPr>
            <a:r>
              <a:rPr lang="en-US" dirty="0" smtClean="0"/>
              <a:t>More images of ceramic change available on SAVA database site: </a:t>
            </a:r>
            <a:r>
              <a:rPr lang="en-US" u="sng" dirty="0" smtClean="0">
                <a:hlinkClick r:id="rId6"/>
              </a:rPr>
              <a:t>http://www.indiana.edu/~sava/gallery.html</a:t>
            </a:r>
            <a:endParaRPr lang="en-US" dirty="0" smtClean="0"/>
          </a:p>
          <a:p>
            <a:pPr marL="411480" indent="-347472">
              <a:spcBef>
                <a:spcPts val="1200"/>
              </a:spcBef>
              <a:buClr>
                <a:schemeClr val="tx2"/>
              </a:buClr>
              <a:buFont typeface="Wingdings" pitchFamily="2" charset="2"/>
              <a:buChar char="§"/>
            </a:pPr>
            <a:r>
              <a:rPr lang="en-US" dirty="0" smtClean="0"/>
              <a:t>Local Parameters: had to demonstrate that the following were local</a:t>
            </a:r>
          </a:p>
          <a:p>
            <a:pPr marL="996696" indent="-228600">
              <a:lnSpc>
                <a:spcPct val="110000"/>
              </a:lnSpc>
              <a:buClr>
                <a:schemeClr val="accent3"/>
              </a:buClr>
              <a:buFont typeface="Arial" pitchFamily="34" charset="0"/>
              <a:buChar char="•"/>
            </a:pPr>
            <a:r>
              <a:rPr lang="en-US" dirty="0" smtClean="0"/>
              <a:t> ceramic production/provenance before change</a:t>
            </a:r>
          </a:p>
          <a:p>
            <a:pPr marL="996696" indent="-228600">
              <a:lnSpc>
                <a:spcPct val="110000"/>
              </a:lnSpc>
              <a:buClr>
                <a:schemeClr val="accent3"/>
              </a:buClr>
              <a:buFont typeface="Arial" pitchFamily="34" charset="0"/>
              <a:buChar char="•"/>
            </a:pPr>
            <a:r>
              <a:rPr lang="en-US" dirty="0" smtClean="0"/>
              <a:t> source clay identification</a:t>
            </a:r>
          </a:p>
          <a:p>
            <a:pPr marL="996696" indent="-228600">
              <a:lnSpc>
                <a:spcPct val="110000"/>
              </a:lnSpc>
              <a:buClr>
                <a:schemeClr val="accent3"/>
              </a:buClr>
              <a:buFont typeface="Arial" pitchFamily="34" charset="0"/>
              <a:buChar char="•"/>
            </a:pPr>
            <a:r>
              <a:rPr lang="en-US" dirty="0" smtClean="0"/>
              <a:t> fine and naturally-tempered coarse ware production</a:t>
            </a:r>
          </a:p>
          <a:p>
            <a:pPr marL="996696" indent="-228600">
              <a:lnSpc>
                <a:spcPct val="110000"/>
              </a:lnSpc>
              <a:buClr>
                <a:schemeClr val="accent3"/>
              </a:buClr>
              <a:buFont typeface="Arial" pitchFamily="34" charset="0"/>
              <a:buChar char="•"/>
            </a:pPr>
            <a:r>
              <a:rPr lang="en-US" dirty="0" smtClean="0"/>
              <a:t> addition and dominance of a low-fired ceramic production strategy.</a:t>
            </a:r>
          </a:p>
        </p:txBody>
      </p:sp>
      <p:sp>
        <p:nvSpPr>
          <p:cNvPr id="12" name="Title 9"/>
          <p:cNvSpPr txBox="1">
            <a:spLocks/>
          </p:cNvSpPr>
          <p:nvPr/>
        </p:nvSpPr>
        <p:spPr>
          <a:xfrm>
            <a:off x="304800" y="228600"/>
            <a:ext cx="7543800" cy="6096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-100" normalizeH="0" baseline="0" noProof="0" dirty="0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GEOLOGIC METHOD FOR LOCAL CULTURAL CHANGE</a:t>
            </a:r>
            <a:endParaRPr kumimoji="0" lang="en-US" sz="2400" b="0" i="0" u="none" strike="noStrike" kern="1200" cap="none" spc="-100" normalizeH="0" baseline="0" noProof="0" dirty="0">
              <a:ln>
                <a:noFill/>
              </a:ln>
              <a:solidFill>
                <a:schemeClr val="tx2">
                  <a:satMod val="20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s_talk5map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3581400" y="1524000"/>
            <a:ext cx="5181600" cy="4500563"/>
          </a:xfrm>
          <a:prstGeom prst="rect">
            <a:avLst/>
          </a:prstGeom>
          <a:ln w="3175" cap="rnd">
            <a:solidFill>
              <a:schemeClr val="tx1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381000" y="914400"/>
            <a:ext cx="784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2"/>
                </a:solidFill>
              </a:rPr>
              <a:t>Four lines of comparable site evidence created/Mann site, </a:t>
            </a:r>
            <a:r>
              <a:rPr lang="en-US" sz="2400" dirty="0" err="1" smtClean="0">
                <a:solidFill>
                  <a:schemeClr val="tx2"/>
                </a:solidFill>
              </a:rPr>
              <a:t>Lerna</a:t>
            </a:r>
            <a:r>
              <a:rPr lang="en-US" sz="2400" dirty="0" smtClean="0">
                <a:solidFill>
                  <a:schemeClr val="tx2"/>
                </a:solidFill>
              </a:rPr>
              <a:t> and </a:t>
            </a:r>
            <a:r>
              <a:rPr lang="en-US" sz="2400" dirty="0" err="1" smtClean="0">
                <a:solidFill>
                  <a:schemeClr val="tx2"/>
                </a:solidFill>
              </a:rPr>
              <a:t>Kolonna</a:t>
            </a:r>
            <a:endParaRPr lang="en-US" sz="2400" dirty="0">
              <a:solidFill>
                <a:schemeClr val="tx2"/>
              </a:solidFill>
            </a:endParaRPr>
          </a:p>
        </p:txBody>
      </p:sp>
      <p:pic>
        <p:nvPicPr>
          <p:cNvPr id="11" name="Picture 10" descr="fig3.tif"/>
          <p:cNvPicPr>
            <a:picLocks noChangeAspect="1"/>
          </p:cNvPicPr>
          <p:nvPr/>
        </p:nvPicPr>
        <p:blipFill>
          <a:blip r:embed="rId3" cstate="print">
            <a:lum contrast="20000"/>
          </a:blip>
          <a:srcRect l="3957" t="1431" r="5548" b="10555"/>
          <a:stretch>
            <a:fillRect/>
          </a:stretch>
        </p:blipFill>
        <p:spPr>
          <a:xfrm>
            <a:off x="304800" y="1828800"/>
            <a:ext cx="4114800" cy="2951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381000" y="5410200"/>
            <a:ext cx="304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House of Tiles, </a:t>
            </a:r>
            <a:r>
              <a:rPr lang="en-US" i="1" dirty="0" err="1" smtClean="0"/>
              <a:t>Lerna</a:t>
            </a:r>
            <a:r>
              <a:rPr lang="en-US" i="1" dirty="0" smtClean="0"/>
              <a:t>, Greece (above); site of </a:t>
            </a:r>
            <a:r>
              <a:rPr lang="en-US" i="1" dirty="0" err="1" smtClean="0"/>
              <a:t>Kolonna</a:t>
            </a:r>
            <a:r>
              <a:rPr lang="en-US" i="1" dirty="0" smtClean="0"/>
              <a:t>, Aegina Island, Greece (right)</a:t>
            </a:r>
            <a:endParaRPr lang="en-US" i="1" dirty="0"/>
          </a:p>
        </p:txBody>
      </p:sp>
      <p:sp>
        <p:nvSpPr>
          <p:cNvPr id="7" name="TextBox 6"/>
          <p:cNvSpPr txBox="1"/>
          <p:nvPr/>
        </p:nvSpPr>
        <p:spPr>
          <a:xfrm>
            <a:off x="7086600" y="6172200"/>
            <a:ext cx="16781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Walter and </a:t>
            </a:r>
            <a:r>
              <a:rPr lang="en-US" sz="1200" i="1" dirty="0" err="1" smtClean="0"/>
              <a:t>Felten</a:t>
            </a:r>
            <a:r>
              <a:rPr lang="en-US" sz="1200" i="1" dirty="0" smtClean="0"/>
              <a:t>, 1981</a:t>
            </a:r>
            <a:endParaRPr lang="en-US" sz="12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381000" y="4876800"/>
            <a:ext cx="10996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err="1" smtClean="0"/>
              <a:t>Wiencke</a:t>
            </a:r>
            <a:r>
              <a:rPr lang="en-US" sz="1200" i="1" dirty="0" smtClean="0"/>
              <a:t>, 2000</a:t>
            </a:r>
            <a:endParaRPr lang="en-US" sz="1200" i="1" dirty="0"/>
          </a:p>
        </p:txBody>
      </p:sp>
      <p:sp>
        <p:nvSpPr>
          <p:cNvPr id="13" name="Title 9"/>
          <p:cNvSpPr txBox="1">
            <a:spLocks/>
          </p:cNvSpPr>
          <p:nvPr/>
        </p:nvSpPr>
        <p:spPr>
          <a:xfrm>
            <a:off x="304800" y="304800"/>
            <a:ext cx="7543800" cy="6096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-100" normalizeH="0" baseline="0" noProof="0" dirty="0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GEOLOGIC METHOD FOR LOCAL CULTURAL CHANGE</a:t>
            </a:r>
            <a:endParaRPr kumimoji="0" lang="en-US" sz="2400" b="0" i="0" u="none" strike="noStrike" kern="1200" cap="none" spc="-100" normalizeH="0" baseline="0" noProof="0" dirty="0">
              <a:ln>
                <a:noFill/>
              </a:ln>
              <a:solidFill>
                <a:schemeClr val="tx2">
                  <a:satMod val="20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idx="2"/>
          </p:nvPr>
        </p:nvSpPr>
        <p:spPr>
          <a:xfrm>
            <a:off x="152400" y="1219200"/>
            <a:ext cx="5029200" cy="5181600"/>
          </a:xfrm>
        </p:spPr>
        <p:txBody>
          <a:bodyPr>
            <a:noAutofit/>
          </a:bodyPr>
          <a:lstStyle/>
          <a:p>
            <a:pPr marL="411480" indent="-347472">
              <a:buFont typeface="Wingdings" pitchFamily="2" charset="2"/>
              <a:buChar char="§"/>
              <a:tabLst>
                <a:tab pos="182880" algn="l"/>
              </a:tabLst>
            </a:pPr>
            <a:r>
              <a:rPr lang="en-US" sz="1400" dirty="0" smtClean="0"/>
              <a:t>We isolated a unique form of emergent ceramic economies at two important Greek Early Bronze Age sites, </a:t>
            </a:r>
            <a:r>
              <a:rPr lang="en-US" sz="1400" dirty="0" err="1" smtClean="0"/>
              <a:t>Lerna</a:t>
            </a:r>
            <a:r>
              <a:rPr lang="en-US" sz="1400" dirty="0" smtClean="0"/>
              <a:t> and </a:t>
            </a:r>
            <a:r>
              <a:rPr lang="en-US" sz="1400" dirty="0" err="1" smtClean="0"/>
              <a:t>Kolonna</a:t>
            </a:r>
            <a:r>
              <a:rPr lang="en-US" sz="1400" dirty="0" smtClean="0"/>
              <a:t>: </a:t>
            </a:r>
            <a:r>
              <a:rPr lang="en-US" sz="1400" b="1" i="1" dirty="0" smtClean="0"/>
              <a:t>Explanation establishes comparability.</a:t>
            </a:r>
            <a:endParaRPr lang="en-US" sz="1400" i="1" dirty="0" smtClean="0"/>
          </a:p>
          <a:p>
            <a:pPr marL="411480" indent="-347472">
              <a:buFont typeface="Wingdings" pitchFamily="2" charset="2"/>
              <a:buChar char="§"/>
              <a:tabLst>
                <a:tab pos="182880" algn="l"/>
              </a:tabLst>
            </a:pPr>
            <a:r>
              <a:rPr lang="en-US" sz="1400" dirty="0" smtClean="0"/>
              <a:t>We suggest that what appears as a period of ca. 150-200 years of rapid, non-local technological change was in reality long-term and continuous local innovation: </a:t>
            </a:r>
            <a:r>
              <a:rPr lang="en-US" sz="1400" b="1" i="1" dirty="0" smtClean="0"/>
              <a:t>Explanation shows local social response.</a:t>
            </a:r>
            <a:endParaRPr lang="en-US" sz="1400" i="1" dirty="0" smtClean="0"/>
          </a:p>
          <a:p>
            <a:pPr marL="411480" indent="-347472">
              <a:buFont typeface="Wingdings" pitchFamily="2" charset="2"/>
              <a:buChar char="§"/>
              <a:tabLst>
                <a:tab pos="182880" algn="l"/>
              </a:tabLst>
            </a:pPr>
            <a:r>
              <a:rPr lang="en-US" sz="1400" dirty="0" smtClean="0"/>
              <a:t>Moreover, we suggest that the emerging ceramic industry was a reflection of proto-industrialization within raw materials in the Aegean Complex: </a:t>
            </a:r>
            <a:r>
              <a:rPr lang="en-US" sz="1400" b="1" i="1" dirty="0" smtClean="0"/>
              <a:t>Explanation recognizes entrepreneurial organization much earlier.</a:t>
            </a:r>
            <a:endParaRPr lang="en-US" sz="1400" i="1" dirty="0" smtClean="0"/>
          </a:p>
          <a:p>
            <a:pPr marL="996696" indent="-228600">
              <a:spcBef>
                <a:spcPts val="600"/>
              </a:spcBef>
              <a:buClr>
                <a:schemeClr val="accent3"/>
              </a:buClr>
              <a:buFont typeface="Arial" pitchFamily="34" charset="0"/>
              <a:buChar char="•"/>
              <a:tabLst>
                <a:tab pos="182880" algn="l"/>
              </a:tabLst>
            </a:pPr>
            <a:r>
              <a:rPr lang="en-US" sz="1400" dirty="0" smtClean="0"/>
              <a:t>Technological revolution in other emerging industries (e.g. shipping, metallurgy, fishing): </a:t>
            </a:r>
            <a:r>
              <a:rPr lang="en-US" sz="1400" b="1" i="1" dirty="0" smtClean="0"/>
              <a:t>Competitive marketing changed.</a:t>
            </a:r>
            <a:endParaRPr lang="en-US" sz="1400" i="1" dirty="0" smtClean="0"/>
          </a:p>
          <a:p>
            <a:pPr marL="996696" indent="-228600">
              <a:spcBef>
                <a:spcPts val="600"/>
              </a:spcBef>
              <a:buClr>
                <a:schemeClr val="accent3"/>
              </a:buClr>
              <a:buFont typeface="Arial" pitchFamily="34" charset="0"/>
              <a:buChar char="•"/>
              <a:tabLst>
                <a:tab pos="182880" algn="l"/>
              </a:tabLst>
            </a:pPr>
            <a:r>
              <a:rPr lang="en-US" sz="1400" dirty="0" smtClean="0"/>
              <a:t>Response to increased consumer demand from other industries for a more durable coarse ware: </a:t>
            </a:r>
            <a:r>
              <a:rPr lang="en-US" sz="1400" b="1" i="1" dirty="0" smtClean="0"/>
              <a:t>Social influences changed.</a:t>
            </a:r>
            <a:endParaRPr lang="en-US" sz="1400" i="1" dirty="0" smtClean="0"/>
          </a:p>
          <a:p>
            <a:pPr marL="411480" indent="-347472">
              <a:buFont typeface="Wingdings" pitchFamily="2" charset="2"/>
              <a:buChar char="§"/>
              <a:tabLst>
                <a:tab pos="182880" algn="l"/>
              </a:tabLst>
            </a:pPr>
            <a:r>
              <a:rPr lang="en-US" sz="1400" dirty="0" smtClean="0"/>
              <a:t>New Hypothesis:</a:t>
            </a:r>
            <a:r>
              <a:rPr lang="en-US" sz="1400" b="1" dirty="0" smtClean="0"/>
              <a:t> </a:t>
            </a:r>
            <a:r>
              <a:rPr lang="en-US" sz="1400" b="1" i="1" dirty="0" smtClean="0"/>
              <a:t>Cultural change was TRIGGERED by </a:t>
            </a:r>
            <a:r>
              <a:rPr lang="en-US" sz="1400" b="1" i="1" dirty="0" err="1" smtClean="0"/>
              <a:t>paleoenvironmental</a:t>
            </a:r>
            <a:r>
              <a:rPr lang="en-US" sz="1400" b="1" i="1" dirty="0" smtClean="0"/>
              <a:t> changes in the Eastern Mediterranean. </a:t>
            </a:r>
            <a:r>
              <a:rPr lang="en-US" sz="1400" b="1" dirty="0" smtClean="0"/>
              <a:t> </a:t>
            </a:r>
            <a:endParaRPr lang="en-US" sz="1400" dirty="0" smtClean="0"/>
          </a:p>
          <a:p>
            <a:pPr marL="996696" indent="-228600">
              <a:spcBef>
                <a:spcPts val="600"/>
              </a:spcBef>
              <a:buClr>
                <a:schemeClr val="accent3"/>
              </a:buClr>
              <a:buFont typeface="Arial" pitchFamily="34" charset="0"/>
              <a:buChar char="•"/>
              <a:tabLst>
                <a:tab pos="182880" algn="l"/>
              </a:tabLst>
            </a:pPr>
            <a:r>
              <a:rPr lang="en-US" sz="1400" dirty="0" smtClean="0"/>
              <a:t>Climate changes linked to Greek cultural change and artifact distribution patterns: </a:t>
            </a:r>
            <a:r>
              <a:rPr lang="en-US" sz="1400" b="1" i="1" dirty="0" smtClean="0"/>
              <a:t>Environment changed.	</a:t>
            </a:r>
            <a:endParaRPr lang="en-US" sz="1400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2400" y="0"/>
            <a:ext cx="8305800" cy="1143000"/>
          </a:xfrm>
        </p:spPr>
        <p:txBody>
          <a:bodyPr/>
          <a:lstStyle/>
          <a:p>
            <a:r>
              <a:rPr lang="en-US" sz="2400" dirty="0" smtClean="0"/>
              <a:t>ALTERNATIVE EXPLANATION FOR </a:t>
            </a:r>
            <a:r>
              <a:rPr lang="en-US" sz="2400" i="1" dirty="0" smtClean="0">
                <a:solidFill>
                  <a:schemeClr val="tx1"/>
                </a:solidFill>
              </a:rPr>
              <a:t>LOCAL</a:t>
            </a:r>
            <a:r>
              <a:rPr lang="en-US" sz="2400" dirty="0" smtClean="0"/>
              <a:t> CULTURAL CHANGE IN THE 3</a:t>
            </a:r>
            <a:r>
              <a:rPr lang="en-US" sz="2400" baseline="30000" dirty="0" smtClean="0"/>
              <a:t>RD</a:t>
            </a:r>
            <a:r>
              <a:rPr lang="en-US" sz="2400" dirty="0" smtClean="0"/>
              <a:t> MILLENNIUM BC AEGEAN COMPLEX</a:t>
            </a:r>
            <a:endParaRPr lang="en-US" sz="2400" dirty="0"/>
          </a:p>
        </p:txBody>
      </p:sp>
      <p:pic>
        <p:nvPicPr>
          <p:cNvPr id="11" name="Picture Placeholder 8" descr="argivemap_color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b="6052"/>
          <a:stretch>
            <a:fillRect/>
          </a:stretch>
        </p:blipFill>
        <p:spPr>
          <a:xfrm>
            <a:off x="5459307" y="1219200"/>
            <a:ext cx="3684693" cy="4876800"/>
          </a:xfrm>
          <a:prstGeom prst="rect">
            <a:avLst/>
          </a:prstGeom>
          <a:ln w="127000" cap="rnd">
            <a:noFill/>
          </a:ln>
          <a:effectLst/>
          <a:scene3d>
            <a:camera prst="orthographicFront"/>
            <a:lightRig rig="twoPt" dir="t">
              <a:rot lat="0" lon="0" rev="7800000"/>
            </a:lightRig>
          </a:scene3d>
          <a:sp3d contourW="6350"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7543800" y="6248400"/>
            <a:ext cx="13024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After </a:t>
            </a:r>
            <a:r>
              <a:rPr lang="en-US" sz="1200" i="1" dirty="0" err="1" smtClean="0"/>
              <a:t>Rutter</a:t>
            </a:r>
            <a:r>
              <a:rPr lang="en-US" sz="1200" i="1" dirty="0" smtClean="0"/>
              <a:t>, 2001</a:t>
            </a:r>
            <a:endParaRPr lang="en-US" sz="120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4800" y="533400"/>
            <a:ext cx="8686800" cy="990600"/>
          </a:xfrm>
        </p:spPr>
        <p:txBody>
          <a:bodyPr/>
          <a:lstStyle/>
          <a:p>
            <a:r>
              <a:rPr lang="en-US" sz="2400" dirty="0" smtClean="0"/>
              <a:t>SELECTED EXAMPLES OF COMPARATIVE EVIDENCE FOR AEGINETAN WARE : HUMAN CHOICE AND RAW MATERIAL POTENTIAL RESEARCH  </a:t>
            </a:r>
            <a:endParaRPr lang="en-US" sz="24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365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Source Clay Studies</a:t>
            </a:r>
          </a:p>
          <a:p>
            <a:pPr lvl="2">
              <a:buClr>
                <a:schemeClr val="accent3"/>
              </a:buClr>
              <a:buFont typeface="Arial" pitchFamily="34" charset="0"/>
              <a:buChar char="•"/>
            </a:pPr>
            <a:r>
              <a:rPr lang="en-US" dirty="0" smtClean="0"/>
              <a:t>Large deposits mined: large % of clay</a:t>
            </a:r>
          </a:p>
          <a:p>
            <a:pPr lvl="2">
              <a:buClr>
                <a:schemeClr val="accent3"/>
              </a:buClr>
              <a:buFont typeface="Arial" pitchFamily="34" charset="0"/>
              <a:buChar char="•"/>
            </a:pPr>
            <a:r>
              <a:rPr lang="en-US" dirty="0" smtClean="0"/>
              <a:t>Naturally tempered resources: sources with a textural variation from fine to coarse</a:t>
            </a:r>
          </a:p>
          <a:p>
            <a:r>
              <a:rPr lang="en-US" sz="2400" dirty="0" smtClean="0"/>
              <a:t>Ceramic Technology Studies </a:t>
            </a:r>
          </a:p>
          <a:p>
            <a:pPr lvl="2">
              <a:buClr>
                <a:schemeClr val="accent3"/>
              </a:buClr>
              <a:buFont typeface="Arial" pitchFamily="34" charset="0"/>
              <a:buChar char="•"/>
            </a:pPr>
            <a:r>
              <a:rPr lang="en-US" dirty="0" smtClean="0"/>
              <a:t>Was there the addition of low-fired and coarser ceramics?</a:t>
            </a:r>
          </a:p>
          <a:p>
            <a:pPr lvl="2">
              <a:buClr>
                <a:schemeClr val="accent3"/>
              </a:buClr>
              <a:buFont typeface="Arial" pitchFamily="34" charset="0"/>
              <a:buChar char="•"/>
            </a:pPr>
            <a:r>
              <a:rPr lang="en-US" dirty="0" smtClean="0"/>
              <a:t>Was mineral targeting versus </a:t>
            </a:r>
            <a:r>
              <a:rPr lang="en-US" dirty="0" err="1" smtClean="0"/>
              <a:t>vitrification</a:t>
            </a:r>
            <a:r>
              <a:rPr lang="en-US" dirty="0" smtClean="0"/>
              <a:t> used?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ratcolumn_8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49619" y="3733800"/>
            <a:ext cx="4183081" cy="2743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48200" y="228600"/>
            <a:ext cx="42550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2"/>
                </a:solidFill>
              </a:rPr>
              <a:t>RAW MATERIAL PROVENANCING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381000"/>
            <a:ext cx="14879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solidFill>
                  <a:schemeClr val="bg1"/>
                </a:solidFill>
              </a:rPr>
              <a:t>After Dietrich et al., 1991</a:t>
            </a:r>
            <a:endParaRPr lang="en-US" sz="1000" i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91400" y="6172200"/>
            <a:ext cx="1200462" cy="24622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000" i="1" dirty="0" smtClean="0">
                <a:solidFill>
                  <a:schemeClr val="bg1"/>
                </a:solidFill>
              </a:rPr>
              <a:t>After Morris, 2000</a:t>
            </a:r>
            <a:endParaRPr lang="en-US" sz="1000" i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43400" y="762000"/>
            <a:ext cx="4572000" cy="3041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11480" indent="-347472">
              <a:spcBef>
                <a:spcPts val="700"/>
              </a:spcBef>
              <a:buClr>
                <a:schemeClr val="tx2"/>
              </a:buClr>
              <a:buFont typeface="Wingdings" pitchFamily="2" charset="2"/>
              <a:buChar char="§"/>
            </a:pPr>
            <a:r>
              <a:rPr lang="en-US" b="1" i="1" dirty="0" err="1" smtClean="0"/>
              <a:t>Petrographic</a:t>
            </a:r>
            <a:r>
              <a:rPr lang="en-US" b="1" i="1" dirty="0" smtClean="0"/>
              <a:t>  Analysis</a:t>
            </a:r>
            <a:r>
              <a:rPr lang="en-US" dirty="0" smtClean="0"/>
              <a:t>: One mineralogical fabric in fine and coarse fractions; volcanic ash deposit.</a:t>
            </a:r>
          </a:p>
          <a:p>
            <a:pPr marL="411480" indent="-347472">
              <a:spcBef>
                <a:spcPts val="700"/>
              </a:spcBef>
              <a:buClr>
                <a:schemeClr val="tx2"/>
              </a:buClr>
              <a:buFont typeface="Wingdings" pitchFamily="2" charset="2"/>
              <a:buChar char="§"/>
            </a:pPr>
            <a:r>
              <a:rPr lang="en-US" b="1" i="1" dirty="0" smtClean="0"/>
              <a:t>Depositional Analysis:</a:t>
            </a:r>
            <a:r>
              <a:rPr lang="en-US" dirty="0" smtClean="0"/>
              <a:t> Altered submarine tuff has been lifted and exposed.  </a:t>
            </a:r>
          </a:p>
          <a:p>
            <a:pPr marL="411480" indent="-347472">
              <a:spcBef>
                <a:spcPts val="700"/>
              </a:spcBef>
              <a:buClr>
                <a:schemeClr val="tx2"/>
              </a:buClr>
              <a:buFont typeface="Wingdings" pitchFamily="2" charset="2"/>
              <a:buChar char="§"/>
            </a:pPr>
            <a:r>
              <a:rPr lang="en-US" b="1" i="1" dirty="0" smtClean="0"/>
              <a:t>Archaeological Analysis:</a:t>
            </a:r>
            <a:r>
              <a:rPr lang="en-US" dirty="0" smtClean="0"/>
              <a:t> Combination of geologic events led to a large clay deposit that was mined to produce large volumes of specialized ceramic products.</a:t>
            </a:r>
          </a:p>
          <a:p>
            <a:endParaRPr lang="en-US" dirty="0"/>
          </a:p>
        </p:txBody>
      </p:sp>
      <p:pic>
        <p:nvPicPr>
          <p:cNvPr id="7" name="Picture 6" descr="sampling map_clay source_COLORE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154758"/>
            <a:ext cx="3886200" cy="2742712"/>
          </a:xfrm>
          <a:prstGeom prst="rect">
            <a:avLst/>
          </a:prstGeom>
        </p:spPr>
      </p:pic>
      <p:pic>
        <p:nvPicPr>
          <p:cNvPr id="11" name="Picture 10" descr="aegina_rock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3048000"/>
            <a:ext cx="3886200" cy="335212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81000" y="6477000"/>
            <a:ext cx="1752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After Dietrich et al., 1991</a:t>
            </a:r>
            <a:endParaRPr lang="en-US" sz="12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Custom 3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FCB95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1065</TotalTime>
  <Words>1189</Words>
  <Application>Microsoft Office PowerPoint</Application>
  <PresentationFormat>On-screen Show (4:3)</PresentationFormat>
  <Paragraphs>138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Metro</vt:lpstr>
      <vt:lpstr>A Geologic Method for the Explanation of Cultural Change and its Nature: Unraveling Archaeological Problems using Provenance and Processing</vt:lpstr>
      <vt:lpstr>Slide 2</vt:lpstr>
      <vt:lpstr>ARCHAEOLOGICAL CONTEXT</vt:lpstr>
      <vt:lpstr>GEOLOGIC METHOD FOR LOCAL CULTURAL CHANGE</vt:lpstr>
      <vt:lpstr>Slide 5</vt:lpstr>
      <vt:lpstr>Slide 6</vt:lpstr>
      <vt:lpstr>ALTERNATIVE EXPLANATION FOR LOCAL CULTURAL CHANGE IN THE 3RD MILLENNIUM BC AEGEAN COMPLEX</vt:lpstr>
      <vt:lpstr>SELECTED EXAMPLES OF COMPARATIVE EVIDENCE FOR AEGINETAN WARE : HUMAN CHOICE AND RAW MATERIAL POTENTIAL RESEARCH  </vt:lpstr>
      <vt:lpstr>Slide 9</vt:lpstr>
      <vt:lpstr>GEOLOGIC PERSPECTIVE:  EXTENSIVE, UNRECOGNIZED SOURCE CLAY FOR AW IDENTIFIED</vt:lpstr>
      <vt:lpstr>Slide 11</vt:lpstr>
      <vt:lpstr>Slide 12</vt:lpstr>
      <vt:lpstr>TECHNOLOGICAL POTENTIAL OF RAW MATERIAL</vt:lpstr>
      <vt:lpstr>Recent strength tests on same AW sherds and raw materials</vt:lpstr>
      <vt:lpstr>TIME, TEMPERATURE AND TRANSFORMATION (TTT) DIAGRAM OF REPRESENTATIVE  SOURCE CLAY SAMPLE (A61) </vt:lpstr>
      <vt:lpstr>Slide 16</vt:lpstr>
      <vt:lpstr>Slide 17</vt:lpstr>
      <vt:lpstr>Slide 18</vt:lpstr>
      <vt:lpstr>ACKNOWLEDGEMENTS</vt:lpstr>
    </vt:vector>
  </TitlesOfParts>
  <Company>IU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rdroppo</dc:creator>
  <cp:lastModifiedBy>rdroppo</cp:lastModifiedBy>
  <cp:revision>120</cp:revision>
  <dcterms:created xsi:type="dcterms:W3CDTF">2010-02-08T18:17:30Z</dcterms:created>
  <dcterms:modified xsi:type="dcterms:W3CDTF">2010-03-31T17:11:57Z</dcterms:modified>
</cp:coreProperties>
</file>