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266" r:id="rId3"/>
    <p:sldId id="267" r:id="rId4"/>
    <p:sldId id="263" r:id="rId5"/>
    <p:sldId id="262" r:id="rId6"/>
    <p:sldId id="279" r:id="rId7"/>
    <p:sldId id="286" r:id="rId8"/>
    <p:sldId id="287" r:id="rId9"/>
    <p:sldId id="276" r:id="rId10"/>
    <p:sldId id="282" r:id="rId11"/>
    <p:sldId id="283" r:id="rId12"/>
    <p:sldId id="256" r:id="rId13"/>
    <p:sldId id="257" r:id="rId14"/>
    <p:sldId id="259" r:id="rId15"/>
    <p:sldId id="258" r:id="rId16"/>
    <p:sldId id="281" r:id="rId17"/>
    <p:sldId id="284" r:id="rId18"/>
    <p:sldId id="288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0066FF"/>
    <a:srgbClr val="72DEF4"/>
    <a:srgbClr val="99CCFF"/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8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D2C40-C29C-4681-AFE8-0C34C9700DF2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2E6B3-D46A-4136-9312-01D886D968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1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6DC0-5918-482A-9235-5FCF31D38755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1BCF-04FA-4170-B791-2041DB788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FF"/>
            </a:gs>
            <a:gs pos="7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cap="all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clay mineralogical studies for </a:t>
            </a:r>
            <a:r>
              <a:rPr lang="en-US" sz="3600" cap="all" dirty="0" err="1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greek</a:t>
            </a:r>
            <a:r>
              <a:rPr lang="en-US" sz="3600" cap="all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bronze age Roofing technology</a:t>
            </a:r>
            <a:endParaRPr lang="en-US" sz="3600" dirty="0">
              <a:solidFill>
                <a:schemeClr val="bg1"/>
              </a:solidFill>
              <a:effectLst>
                <a:outerShdw blurRad="38100" dist="381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2209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Christine M. Shriner, Erika R. Elswick, Hannah L. </a:t>
            </a:r>
            <a:r>
              <a:rPr lang="en-US" sz="3400" dirty="0" err="1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Timm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and Haydn H. Murray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Dept. of Geological Sciences, Indiana Univ., Bloomington, IN, USA</a:t>
            </a:r>
            <a:endParaRPr lang="en-US" dirty="0">
              <a:solidFill>
                <a:schemeClr val="bg1"/>
              </a:solidFill>
              <a:effectLst>
                <a:outerShdw blurRad="38100" dist="381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XRD ANALYSIS</a:t>
            </a:r>
            <a:endParaRPr lang="en-US" sz="36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X-ray diffraction analysis was undertaken on the eaves, as well as samples from the local schist (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Pindos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Tripolis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deposits.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The clay mineralogy is chlorite,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illite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kaolinite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with accompanying quartz, calcite and feldspar.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►The lack of calcite in the potential source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schists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was a tip off.  The HT eaves have a 15-20% calcite component.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086600" cy="31241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It does not become a question of “looks more like”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than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It becomes a question of whether the eaves indicate “something else”.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THE ARTIFACTS BECOME A RAW MATERIAL REFERENCE!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gina map_thesis color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752" y="304800"/>
            <a:ext cx="8474247" cy="61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GEOLOGICAL PERSPECTIVE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les 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4800"/>
            <a:ext cx="6992512" cy="5750599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91200" y="62484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After: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Philpots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Wilson (1994)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use of t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8352429" cy="45720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1722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After: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Saccani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Photiades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(2005)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eaves 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7604439" cy="47244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457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Problem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5638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15: Post-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Maistichtian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Pindos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Zone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13: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Radiolarites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pelites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with pelagic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the “first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10: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Tripolis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with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Paleochora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formation on top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8: Lower-middle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Trias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of Tyros Beds (with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shales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tuffs)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7: Upper Paleozoic of Tyros Beds (with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shales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tuffs and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vulcanites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6: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endParaRPr lang="en-US" dirty="0" smtClean="0">
              <a:solidFill>
                <a:srgbClr val="FFFF00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5: Transitional beds to the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endParaRPr lang="en-US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trat column_bw.png"/>
          <p:cNvPicPr>
            <a:picLocks noChangeAspect="1"/>
          </p:cNvPicPr>
          <p:nvPr/>
        </p:nvPicPr>
        <p:blipFill>
          <a:blip r:embed="rId3" cstate="print"/>
          <a:srcRect t="5556"/>
          <a:stretch>
            <a:fillRect/>
          </a:stretch>
        </p:blipFill>
        <p:spPr>
          <a:xfrm>
            <a:off x="4398371" y="0"/>
            <a:ext cx="4496915" cy="68580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Lekkas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Papanidolaou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1977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GEOLOGICAL AND ARCHAEOLOGICAL IMPLICATIONS</a:t>
            </a:r>
            <a:endParaRPr lang="en-US" sz="32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HT eaves are not a schist or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phyllite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 Define HT eaves as an “argillite”.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very nature of argillite as a very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indurated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clay-rich rock at the boundary between sedimentary and metamorphic rocks, makes sourcing studies more challenging.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Sourced from one location.  Presumed a local source on basis of other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artifactual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analyses.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Chemical fingerprinting appears to be a useful tool in separating different fine-grained rock units in the region.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riner_pelop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609600"/>
            <a:ext cx="5424992" cy="5455469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4290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In archaeological terms a local source location of the Tyros Beds represents exploration of another physical environment for the Early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Helladics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at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Lerna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ACKNOWLEDGEMENTS</a:t>
            </a:r>
            <a:endParaRPr lang="en-US" sz="32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3505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SCHRADER ARCHAEOLOGICAL ENDOWMENT FUND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HUTTON HONORS COLLEGE/PROFESSIONAL INTERNSHIP FOR H. TIMM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M. WIENCKE/ HEAD OF LERNA EXCAVATIONS PUBLICATIONS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EPHOREIA FOR ANTIQUITIES/NAUPLION, GREECE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RUTH DROPPO, Graphic Artist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DEPARTMENT OF GEOLOGICAL SCIENCES, INDIANA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0" y="457200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MAP OF THE AEGEAN COMPLEX  AT 2400 B.C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egean Map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4403" y="0"/>
            <a:ext cx="48895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8194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Lerna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2 -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Kolonna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3 - Tiryns</a:t>
            </a: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4 - Thebes</a:t>
            </a: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5 -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Zygouries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6 -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Akovitika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09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Corridor House Examples</a:t>
            </a:r>
            <a:endParaRPr lang="en-US" sz="24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rna area 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7812050" cy="601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00600" y="6324600"/>
            <a:ext cx="3962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Lerna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area plan. (After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Caskey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1958;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Wiencke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2000)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fig4.tif"/>
          <p:cNvPicPr>
            <a:picLocks noChangeAspect="1"/>
          </p:cNvPicPr>
          <p:nvPr/>
        </p:nvPicPr>
        <p:blipFill>
          <a:blip r:embed="rId4" cstate="print"/>
          <a:srcRect l="50507" t="35375" r="1888" b="19179"/>
          <a:stretch>
            <a:fillRect/>
          </a:stretch>
        </p:blipFill>
        <p:spPr>
          <a:xfrm>
            <a:off x="5486400" y="304800"/>
            <a:ext cx="3301818" cy="217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.tif"/>
          <p:cNvPicPr>
            <a:picLocks noChangeAspect="1"/>
          </p:cNvPicPr>
          <p:nvPr/>
        </p:nvPicPr>
        <p:blipFill>
          <a:blip r:embed="rId3" cstate="print"/>
          <a:srcRect l="3957" t="1431" r="5548" b="10555"/>
          <a:stretch>
            <a:fillRect/>
          </a:stretch>
        </p:blipFill>
        <p:spPr>
          <a:xfrm>
            <a:off x="304800" y="685800"/>
            <a:ext cx="7293935" cy="523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63246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Lerna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final view of the House of Tiles. (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Wiencke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2000)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ig2.tif"/>
          <p:cNvPicPr>
            <a:picLocks noChangeAspect="1"/>
          </p:cNvPicPr>
          <p:nvPr/>
        </p:nvPicPr>
        <p:blipFill>
          <a:blip r:embed="rId4" cstate="print"/>
          <a:srcRect b="9667"/>
          <a:stretch>
            <a:fillRect/>
          </a:stretch>
        </p:blipFill>
        <p:spPr>
          <a:xfrm>
            <a:off x="4953000" y="381000"/>
            <a:ext cx="3810000" cy="2259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.tif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2329" t="1976" r="2357" b="12775"/>
          <a:stretch>
            <a:fillRect/>
          </a:stretch>
        </p:blipFill>
        <p:spPr>
          <a:xfrm>
            <a:off x="228600" y="381000"/>
            <a:ext cx="5080591" cy="332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Tiles, House of Tiles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0" y="2667000"/>
            <a:ext cx="5638800" cy="3235299"/>
            <a:chOff x="3200400" y="2667000"/>
            <a:chExt cx="5638800" cy="3235299"/>
          </a:xfrm>
        </p:grpSpPr>
        <p:pic>
          <p:nvPicPr>
            <p:cNvPr id="4" name="Picture 3" descr="fig9.tif"/>
            <p:cNvPicPr>
              <a:picLocks noChangeAspect="1"/>
            </p:cNvPicPr>
            <p:nvPr/>
          </p:nvPicPr>
          <p:blipFill>
            <a:blip r:embed="rId4" cstate="print"/>
            <a:srcRect l="2216" t="6368" r="62983" b="4596"/>
            <a:stretch>
              <a:fillRect/>
            </a:stretch>
          </p:blipFill>
          <p:spPr>
            <a:xfrm>
              <a:off x="3200400" y="2667000"/>
              <a:ext cx="3218314" cy="3200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 descr="fig9.tif"/>
            <p:cNvPicPr>
              <a:picLocks noChangeAspect="1"/>
            </p:cNvPicPr>
            <p:nvPr/>
          </p:nvPicPr>
          <p:blipFill>
            <a:blip r:embed="rId4" cstate="print"/>
            <a:srcRect l="63915" t="2429" r="2138" b="3307"/>
            <a:stretch>
              <a:fillRect/>
            </a:stretch>
          </p:blipFill>
          <p:spPr>
            <a:xfrm>
              <a:off x="6477000" y="3352800"/>
              <a:ext cx="2362200" cy="25494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1470660"/>
            <a:ext cx="42672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HT-2</a:t>
            </a:r>
            <a:endParaRPr lang="en-US" sz="2400" i="1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47800"/>
            <a:ext cx="4343400" cy="2908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239000" y="5638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Tile FTP</a:t>
            </a:r>
            <a:endParaRPr lang="en-US" sz="2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f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800"/>
            <a:ext cx="4590288" cy="37551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43400" y="304800"/>
            <a:ext cx="4604657" cy="2220686"/>
            <a:chOff x="4343400" y="304800"/>
            <a:chExt cx="4604657" cy="2220686"/>
          </a:xfrm>
        </p:grpSpPr>
        <p:pic>
          <p:nvPicPr>
            <p:cNvPr id="3" name="Picture 2" descr="tile1.tif"/>
            <p:cNvPicPr>
              <a:picLocks noChangeAspect="1"/>
            </p:cNvPicPr>
            <p:nvPr/>
          </p:nvPicPr>
          <p:blipFill>
            <a:blip r:embed="rId4" cstate="print"/>
            <a:srcRect l="49985" t="5845" r="2096" b="18070"/>
            <a:stretch>
              <a:fillRect/>
            </a:stretch>
          </p:blipFill>
          <p:spPr>
            <a:xfrm>
              <a:off x="6172200" y="304800"/>
              <a:ext cx="2775857" cy="22206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 descr="tile1.tif"/>
            <p:cNvPicPr>
              <a:picLocks noChangeAspect="1"/>
            </p:cNvPicPr>
            <p:nvPr/>
          </p:nvPicPr>
          <p:blipFill>
            <a:blip r:embed="rId4" cstate="print"/>
            <a:srcRect l="1547" t="6935" r="58321"/>
            <a:stretch>
              <a:fillRect/>
            </a:stretch>
          </p:blipFill>
          <p:spPr>
            <a:xfrm>
              <a:off x="4343400" y="304800"/>
              <a:ext cx="1750423" cy="204520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81400" y="3657600"/>
            <a:ext cx="5268686" cy="2179865"/>
            <a:chOff x="3581400" y="3657600"/>
            <a:chExt cx="5268686" cy="2179865"/>
          </a:xfrm>
        </p:grpSpPr>
        <p:pic>
          <p:nvPicPr>
            <p:cNvPr id="4" name="Picture 3" descr="tiles3.tif"/>
            <p:cNvPicPr>
              <a:picLocks noChangeAspect="1"/>
            </p:cNvPicPr>
            <p:nvPr/>
          </p:nvPicPr>
          <p:blipFill>
            <a:blip r:embed="rId5" cstate="print"/>
            <a:srcRect l="53490" t="4848" r="1314" b="11765"/>
            <a:stretch>
              <a:fillRect/>
            </a:stretch>
          </p:blipFill>
          <p:spPr>
            <a:xfrm>
              <a:off x="5943600" y="3657600"/>
              <a:ext cx="2906486" cy="21798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 descr="tiles3.tif"/>
            <p:cNvPicPr>
              <a:picLocks noChangeAspect="1"/>
            </p:cNvPicPr>
            <p:nvPr/>
          </p:nvPicPr>
          <p:blipFill>
            <a:blip r:embed="rId5" cstate="print"/>
            <a:srcRect t="11312" r="55549"/>
            <a:stretch>
              <a:fillRect/>
            </a:stretch>
          </p:blipFill>
          <p:spPr>
            <a:xfrm>
              <a:off x="3581400" y="3810000"/>
              <a:ext cx="2209800" cy="17922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3581400" cy="2398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Number 20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</a:t>
            </a:r>
            <a:endParaRPr lang="en-US" sz="2000" i="1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1" y="838200"/>
            <a:ext cx="3584448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381000"/>
            <a:ext cx="2514600" cy="40011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Number 19 </a:t>
            </a:r>
            <a:r>
              <a:rPr lang="en-US" sz="20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Phyllite</a:t>
            </a:r>
            <a:endParaRPr lang="en-US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Untitled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952" y="35052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617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CHS </a:t>
            </a:r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Chloritoid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Untitled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3517944"/>
            <a:ext cx="3581400" cy="239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419600" y="617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Mercouri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sample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915689" y="914400"/>
            <a:ext cx="3580111" cy="239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4800" y="902732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HT-3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5152" y="914400"/>
            <a:ext cx="3580111" cy="239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229600" y="914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HT-7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Untitled-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5152" y="34671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2296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HT-14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Untitled-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1352" y="34671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24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HT-18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Eaves, House of Tiles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433</Words>
  <Application>Microsoft Office PowerPoint</Application>
  <PresentationFormat>On-screen Show (4:3)</PresentationFormat>
  <Paragraphs>81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clay mineralogical studies for greek bronze age Roofing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XRD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GEOLOGICAL AND ARCHAEOLOGICAL IMPLICATIONS</vt:lpstr>
      <vt:lpstr>PowerPoint Presentation</vt:lpstr>
      <vt:lpstr>ACKNOWLEDGEMENTS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rdroppo</dc:creator>
  <cp:lastModifiedBy>Droppo, Ruth A</cp:lastModifiedBy>
  <cp:revision>88</cp:revision>
  <dcterms:created xsi:type="dcterms:W3CDTF">2007-05-14T15:14:34Z</dcterms:created>
  <dcterms:modified xsi:type="dcterms:W3CDTF">2010-12-03T21:00:55Z</dcterms:modified>
</cp:coreProperties>
</file>