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7" r:id="rId2"/>
    <p:sldId id="267" r:id="rId3"/>
    <p:sldId id="263" r:id="rId4"/>
    <p:sldId id="261" r:id="rId5"/>
    <p:sldId id="276" r:id="rId6"/>
    <p:sldId id="282" r:id="rId7"/>
    <p:sldId id="283" r:id="rId8"/>
    <p:sldId id="258" r:id="rId9"/>
    <p:sldId id="284" r:id="rId10"/>
    <p:sldId id="285" r:id="rId11"/>
    <p:sldId id="275" r:id="rId12"/>
    <p:sldId id="259" r:id="rId13"/>
    <p:sldId id="278" r:id="rId14"/>
    <p:sldId id="279" r:id="rId15"/>
    <p:sldId id="272" r:id="rId16"/>
    <p:sldId id="260" r:id="rId17"/>
    <p:sldId id="271" r:id="rId18"/>
    <p:sldId id="273" r:id="rId19"/>
    <p:sldId id="274" r:id="rId20"/>
    <p:sldId id="270" r:id="rId21"/>
    <p:sldId id="268" r:id="rId2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23B"/>
    <a:srgbClr val="FFFFCC"/>
    <a:srgbClr val="FEE6EF"/>
    <a:srgbClr val="F79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CCF73-04D5-4166-91AE-9A0EC910572D}" v="15" dt="2024-11-16T22:42:02.00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9984" autoAdjust="0"/>
  </p:normalViewPr>
  <p:slideViewPr>
    <p:cSldViewPr snapToGrid="0">
      <p:cViewPr varScale="1">
        <p:scale>
          <a:sx n="69" d="100"/>
          <a:sy n="69" d="100"/>
        </p:scale>
        <p:origin x="66" y="636"/>
      </p:cViewPr>
      <p:guideLst>
        <p:guide orient="horz" pos="2160"/>
        <p:guide pos="3840"/>
        <p:guide pos="7296"/>
        <p:guide orient="horz" pos="4128"/>
      </p:guideLst>
    </p:cSldViewPr>
  </p:slideViewPr>
  <p:notesTextViewPr>
    <p:cViewPr>
      <p:scale>
        <a:sx n="3" d="2"/>
        <a:sy n="3" d="2"/>
      </p:scale>
      <p:origin x="0" y="-2346"/>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akatsaki" userId="9616488c-d776-4142-8ea2-a1db97e4419e" providerId="ADAL" clId="{401CCF73-04D5-4166-91AE-9A0EC910572D}"/>
    <pc:docChg chg="undo redo custSel addSld delSld modSld sldOrd">
      <pc:chgData name="Maria Bakatsaki" userId="9616488c-d776-4142-8ea2-a1db97e4419e" providerId="ADAL" clId="{401CCF73-04D5-4166-91AE-9A0EC910572D}" dt="2024-11-19T10:49:16.672" v="958" actId="6549"/>
      <pc:docMkLst>
        <pc:docMk/>
      </pc:docMkLst>
      <pc:sldChg chg="modSp mod">
        <pc:chgData name="Maria Bakatsaki" userId="9616488c-d776-4142-8ea2-a1db97e4419e" providerId="ADAL" clId="{401CCF73-04D5-4166-91AE-9A0EC910572D}" dt="2024-11-15T21:05:15.146" v="3" actId="20577"/>
        <pc:sldMkLst>
          <pc:docMk/>
          <pc:sldMk cId="706305541" sldId="257"/>
        </pc:sldMkLst>
        <pc:spChg chg="mod">
          <ac:chgData name="Maria Bakatsaki" userId="9616488c-d776-4142-8ea2-a1db97e4419e" providerId="ADAL" clId="{401CCF73-04D5-4166-91AE-9A0EC910572D}" dt="2024-11-15T21:05:15.146" v="3" actId="20577"/>
          <ac:spMkLst>
            <pc:docMk/>
            <pc:sldMk cId="706305541" sldId="257"/>
            <ac:spMk id="2" creationId="{00000000-0000-0000-0000-000000000000}"/>
          </ac:spMkLst>
        </pc:spChg>
      </pc:sldChg>
      <pc:sldChg chg="modSp mod ord modNotesTx">
        <pc:chgData name="Maria Bakatsaki" userId="9616488c-d776-4142-8ea2-a1db97e4419e" providerId="ADAL" clId="{401CCF73-04D5-4166-91AE-9A0EC910572D}" dt="2024-11-16T22:25:12.545" v="734" actId="5793"/>
        <pc:sldMkLst>
          <pc:docMk/>
          <pc:sldMk cId="1851896080" sldId="258"/>
        </pc:sldMkLst>
        <pc:spChg chg="mod">
          <ac:chgData name="Maria Bakatsaki" userId="9616488c-d776-4142-8ea2-a1db97e4419e" providerId="ADAL" clId="{401CCF73-04D5-4166-91AE-9A0EC910572D}" dt="2024-11-16T22:23:58.022" v="704" actId="6549"/>
          <ac:spMkLst>
            <pc:docMk/>
            <pc:sldMk cId="1851896080" sldId="258"/>
            <ac:spMk id="2" creationId="{00000000-0000-0000-0000-000000000000}"/>
          </ac:spMkLst>
        </pc:spChg>
        <pc:spChg chg="mod">
          <ac:chgData name="Maria Bakatsaki" userId="9616488c-d776-4142-8ea2-a1db97e4419e" providerId="ADAL" clId="{401CCF73-04D5-4166-91AE-9A0EC910572D}" dt="2024-11-16T22:24:53.750" v="731" actId="20577"/>
          <ac:spMkLst>
            <pc:docMk/>
            <pc:sldMk cId="1851896080" sldId="258"/>
            <ac:spMk id="3" creationId="{00000000-0000-0000-0000-000000000000}"/>
          </ac:spMkLst>
        </pc:spChg>
        <pc:spChg chg="mod">
          <ac:chgData name="Maria Bakatsaki" userId="9616488c-d776-4142-8ea2-a1db97e4419e" providerId="ADAL" clId="{401CCF73-04D5-4166-91AE-9A0EC910572D}" dt="2024-11-16T22:25:03.226" v="732" actId="1076"/>
          <ac:spMkLst>
            <pc:docMk/>
            <pc:sldMk cId="1851896080" sldId="258"/>
            <ac:spMk id="4" creationId="{00000000-0000-0000-0000-000000000000}"/>
          </ac:spMkLst>
        </pc:spChg>
      </pc:sldChg>
      <pc:sldChg chg="modNotesTx">
        <pc:chgData name="Maria Bakatsaki" userId="9616488c-d776-4142-8ea2-a1db97e4419e" providerId="ADAL" clId="{401CCF73-04D5-4166-91AE-9A0EC910572D}" dt="2024-11-16T21:52:38.922" v="644" actId="6549"/>
        <pc:sldMkLst>
          <pc:docMk/>
          <pc:sldMk cId="997860157" sldId="259"/>
        </pc:sldMkLst>
      </pc:sldChg>
      <pc:sldChg chg="addSp delSp modSp mod">
        <pc:chgData name="Maria Bakatsaki" userId="9616488c-d776-4142-8ea2-a1db97e4419e" providerId="ADAL" clId="{401CCF73-04D5-4166-91AE-9A0EC910572D}" dt="2024-11-16T21:17:58.688" v="523" actId="6549"/>
        <pc:sldMkLst>
          <pc:docMk/>
          <pc:sldMk cId="4237039325" sldId="261"/>
        </pc:sldMkLst>
        <pc:spChg chg="add mod">
          <ac:chgData name="Maria Bakatsaki" userId="9616488c-d776-4142-8ea2-a1db97e4419e" providerId="ADAL" clId="{401CCF73-04D5-4166-91AE-9A0EC910572D}" dt="2024-11-16T20:15:59.387" v="55" actId="14100"/>
          <ac:spMkLst>
            <pc:docMk/>
            <pc:sldMk cId="4237039325" sldId="261"/>
            <ac:spMk id="2" creationId="{D542BB1C-FE54-6BA6-DAB3-0D9FFCA81C1F}"/>
          </ac:spMkLst>
        </pc:spChg>
        <pc:spChg chg="add del mod">
          <ac:chgData name="Maria Bakatsaki" userId="9616488c-d776-4142-8ea2-a1db97e4419e" providerId="ADAL" clId="{401CCF73-04D5-4166-91AE-9A0EC910572D}" dt="2024-11-16T21:09:18.221" v="317" actId="478"/>
          <ac:spMkLst>
            <pc:docMk/>
            <pc:sldMk cId="4237039325" sldId="261"/>
            <ac:spMk id="3" creationId="{093D8FB9-D976-5F58-65FC-2FFA0E9959B9}"/>
          </ac:spMkLst>
        </pc:spChg>
        <pc:spChg chg="mod">
          <ac:chgData name="Maria Bakatsaki" userId="9616488c-d776-4142-8ea2-a1db97e4419e" providerId="ADAL" clId="{401CCF73-04D5-4166-91AE-9A0EC910572D}" dt="2024-11-16T21:17:58.688" v="523" actId="6549"/>
          <ac:spMkLst>
            <pc:docMk/>
            <pc:sldMk cId="4237039325" sldId="261"/>
            <ac:spMk id="6" creationId="{00000000-0000-0000-0000-000000000000}"/>
          </ac:spMkLst>
        </pc:spChg>
        <pc:spChg chg="mod">
          <ac:chgData name="Maria Bakatsaki" userId="9616488c-d776-4142-8ea2-a1db97e4419e" providerId="ADAL" clId="{401CCF73-04D5-4166-91AE-9A0EC910572D}" dt="2024-11-16T21:14:59.405" v="448" actId="403"/>
          <ac:spMkLst>
            <pc:docMk/>
            <pc:sldMk cId="4237039325" sldId="261"/>
            <ac:spMk id="9" creationId="{00000000-0000-0000-0000-000000000000}"/>
          </ac:spMkLst>
        </pc:spChg>
      </pc:sldChg>
      <pc:sldChg chg="modSp mod">
        <pc:chgData name="Maria Bakatsaki" userId="9616488c-d776-4142-8ea2-a1db97e4419e" providerId="ADAL" clId="{401CCF73-04D5-4166-91AE-9A0EC910572D}" dt="2024-11-16T21:17:08.434" v="467" actId="14100"/>
        <pc:sldMkLst>
          <pc:docMk/>
          <pc:sldMk cId="3046085847" sldId="263"/>
        </pc:sldMkLst>
        <pc:spChg chg="mod">
          <ac:chgData name="Maria Bakatsaki" userId="9616488c-d776-4142-8ea2-a1db97e4419e" providerId="ADAL" clId="{401CCF73-04D5-4166-91AE-9A0EC910572D}" dt="2024-11-16T21:17:08.434" v="467" actId="14100"/>
          <ac:spMkLst>
            <pc:docMk/>
            <pc:sldMk cId="3046085847" sldId="263"/>
            <ac:spMk id="5" creationId="{00000000-0000-0000-0000-000000000000}"/>
          </ac:spMkLst>
        </pc:spChg>
      </pc:sldChg>
      <pc:sldChg chg="addSp delSp modSp mod modNotesTx">
        <pc:chgData name="Maria Bakatsaki" userId="9616488c-d776-4142-8ea2-a1db97e4419e" providerId="ADAL" clId="{401CCF73-04D5-4166-91AE-9A0EC910572D}" dt="2024-11-19T10:48:11.270" v="957" actId="20577"/>
        <pc:sldMkLst>
          <pc:docMk/>
          <pc:sldMk cId="3389132344" sldId="267"/>
        </pc:sldMkLst>
        <pc:spChg chg="mod">
          <ac:chgData name="Maria Bakatsaki" userId="9616488c-d776-4142-8ea2-a1db97e4419e" providerId="ADAL" clId="{401CCF73-04D5-4166-91AE-9A0EC910572D}" dt="2024-11-16T21:16:19.360" v="465" actId="255"/>
          <ac:spMkLst>
            <pc:docMk/>
            <pc:sldMk cId="3389132344" sldId="267"/>
            <ac:spMk id="2" creationId="{00000000-0000-0000-0000-000000000000}"/>
          </ac:spMkLst>
        </pc:spChg>
        <pc:spChg chg="del mod">
          <ac:chgData name="Maria Bakatsaki" userId="9616488c-d776-4142-8ea2-a1db97e4419e" providerId="ADAL" clId="{401CCF73-04D5-4166-91AE-9A0EC910572D}" dt="2024-11-16T21:05:06.923" v="296" actId="478"/>
          <ac:spMkLst>
            <pc:docMk/>
            <pc:sldMk cId="3389132344" sldId="267"/>
            <ac:spMk id="5" creationId="{00000000-0000-0000-0000-000000000000}"/>
          </ac:spMkLst>
        </pc:spChg>
        <pc:spChg chg="mod">
          <ac:chgData name="Maria Bakatsaki" userId="9616488c-d776-4142-8ea2-a1db97e4419e" providerId="ADAL" clId="{401CCF73-04D5-4166-91AE-9A0EC910572D}" dt="2024-11-16T20:08:42.669" v="28"/>
          <ac:spMkLst>
            <pc:docMk/>
            <pc:sldMk cId="3389132344" sldId="267"/>
            <ac:spMk id="15" creationId="{00000000-0000-0000-0000-000000000000}"/>
          </ac:spMkLst>
        </pc:spChg>
        <pc:graphicFrameChg chg="mod">
          <ac:chgData name="Maria Bakatsaki" userId="9616488c-d776-4142-8ea2-a1db97e4419e" providerId="ADAL" clId="{401CCF73-04D5-4166-91AE-9A0EC910572D}" dt="2024-11-16T20:08:54.458" v="29" actId="1076"/>
          <ac:graphicFrameMkLst>
            <pc:docMk/>
            <pc:sldMk cId="3389132344" sldId="267"/>
            <ac:graphicFrameMk id="3" creationId="{00000000-0000-0000-0000-000000000000}"/>
          </ac:graphicFrameMkLst>
        </pc:graphicFrameChg>
        <pc:picChg chg="add mod">
          <ac:chgData name="Maria Bakatsaki" userId="9616488c-d776-4142-8ea2-a1db97e4419e" providerId="ADAL" clId="{401CCF73-04D5-4166-91AE-9A0EC910572D}" dt="2024-11-16T21:05:18.819" v="299" actId="1076"/>
          <ac:picMkLst>
            <pc:docMk/>
            <pc:sldMk cId="3389132344" sldId="267"/>
            <ac:picMk id="6" creationId="{341D6FDD-13CA-7091-4AA6-D2D10DD86CA9}"/>
          </ac:picMkLst>
        </pc:picChg>
      </pc:sldChg>
      <pc:sldChg chg="modSp mod">
        <pc:chgData name="Maria Bakatsaki" userId="9616488c-d776-4142-8ea2-a1db97e4419e" providerId="ADAL" clId="{401CCF73-04D5-4166-91AE-9A0EC910572D}" dt="2024-11-16T21:52:16.938" v="643" actId="14100"/>
        <pc:sldMkLst>
          <pc:docMk/>
          <pc:sldMk cId="687654895" sldId="270"/>
        </pc:sldMkLst>
        <pc:spChg chg="mod">
          <ac:chgData name="Maria Bakatsaki" userId="9616488c-d776-4142-8ea2-a1db97e4419e" providerId="ADAL" clId="{401CCF73-04D5-4166-91AE-9A0EC910572D}" dt="2024-11-16T21:52:16.938" v="643" actId="14100"/>
          <ac:spMkLst>
            <pc:docMk/>
            <pc:sldMk cId="687654895" sldId="270"/>
            <ac:spMk id="3" creationId="{00000000-0000-0000-0000-000000000000}"/>
          </ac:spMkLst>
        </pc:spChg>
      </pc:sldChg>
      <pc:sldChg chg="modSp mod">
        <pc:chgData name="Maria Bakatsaki" userId="9616488c-d776-4142-8ea2-a1db97e4419e" providerId="ADAL" clId="{401CCF73-04D5-4166-91AE-9A0EC910572D}" dt="2024-11-16T21:49:07.921" v="605" actId="108"/>
        <pc:sldMkLst>
          <pc:docMk/>
          <pc:sldMk cId="1052962624" sldId="271"/>
        </pc:sldMkLst>
        <pc:graphicFrameChg chg="mod modGraphic">
          <ac:chgData name="Maria Bakatsaki" userId="9616488c-d776-4142-8ea2-a1db97e4419e" providerId="ADAL" clId="{401CCF73-04D5-4166-91AE-9A0EC910572D}" dt="2024-11-16T21:49:05.413" v="604"/>
          <ac:graphicFrameMkLst>
            <pc:docMk/>
            <pc:sldMk cId="1052962624" sldId="271"/>
            <ac:graphicFrameMk id="8" creationId="{00000000-0000-0000-0000-000000000000}"/>
          </ac:graphicFrameMkLst>
        </pc:graphicFrameChg>
        <pc:graphicFrameChg chg="mod modGraphic">
          <ac:chgData name="Maria Bakatsaki" userId="9616488c-d776-4142-8ea2-a1db97e4419e" providerId="ADAL" clId="{401CCF73-04D5-4166-91AE-9A0EC910572D}" dt="2024-11-16T21:49:07.921" v="605" actId="108"/>
          <ac:graphicFrameMkLst>
            <pc:docMk/>
            <pc:sldMk cId="1052962624" sldId="271"/>
            <ac:graphicFrameMk id="10" creationId="{00000000-0000-0000-0000-000000000000}"/>
          </ac:graphicFrameMkLst>
        </pc:graphicFrameChg>
      </pc:sldChg>
      <pc:sldChg chg="modNotesTx">
        <pc:chgData name="Maria Bakatsaki" userId="9616488c-d776-4142-8ea2-a1db97e4419e" providerId="ADAL" clId="{401CCF73-04D5-4166-91AE-9A0EC910572D}" dt="2024-11-16T21:47:19.107" v="593" actId="6549"/>
        <pc:sldMkLst>
          <pc:docMk/>
          <pc:sldMk cId="690087324" sldId="272"/>
        </pc:sldMkLst>
      </pc:sldChg>
      <pc:sldChg chg="modSp mod">
        <pc:chgData name="Maria Bakatsaki" userId="9616488c-d776-4142-8ea2-a1db97e4419e" providerId="ADAL" clId="{401CCF73-04D5-4166-91AE-9A0EC910572D}" dt="2024-11-16T21:51:04.225" v="640" actId="20577"/>
        <pc:sldMkLst>
          <pc:docMk/>
          <pc:sldMk cId="1474252302" sldId="274"/>
        </pc:sldMkLst>
        <pc:spChg chg="mod">
          <ac:chgData name="Maria Bakatsaki" userId="9616488c-d776-4142-8ea2-a1db97e4419e" providerId="ADAL" clId="{401CCF73-04D5-4166-91AE-9A0EC910572D}" dt="2024-11-16T21:51:04.225" v="640" actId="20577"/>
          <ac:spMkLst>
            <pc:docMk/>
            <pc:sldMk cId="1474252302" sldId="274"/>
            <ac:spMk id="2" creationId="{00000000-0000-0000-0000-000000000000}"/>
          </ac:spMkLst>
        </pc:spChg>
        <pc:spChg chg="mod">
          <ac:chgData name="Maria Bakatsaki" userId="9616488c-d776-4142-8ea2-a1db97e4419e" providerId="ADAL" clId="{401CCF73-04D5-4166-91AE-9A0EC910572D}" dt="2024-11-16T21:50:43.689" v="607" actId="27636"/>
          <ac:spMkLst>
            <pc:docMk/>
            <pc:sldMk cId="1474252302" sldId="274"/>
            <ac:spMk id="3" creationId="{00000000-0000-0000-0000-000000000000}"/>
          </ac:spMkLst>
        </pc:spChg>
      </pc:sldChg>
      <pc:sldChg chg="modSp mod modNotesTx">
        <pc:chgData name="Maria Bakatsaki" userId="9616488c-d776-4142-8ea2-a1db97e4419e" providerId="ADAL" clId="{401CCF73-04D5-4166-91AE-9A0EC910572D}" dt="2024-11-16T22:10:18.962" v="661" actId="12"/>
        <pc:sldMkLst>
          <pc:docMk/>
          <pc:sldMk cId="4224641879" sldId="275"/>
        </pc:sldMkLst>
        <pc:spChg chg="mod">
          <ac:chgData name="Maria Bakatsaki" userId="9616488c-d776-4142-8ea2-a1db97e4419e" providerId="ADAL" clId="{401CCF73-04D5-4166-91AE-9A0EC910572D}" dt="2024-11-16T22:07:28.585" v="645"/>
          <ac:spMkLst>
            <pc:docMk/>
            <pc:sldMk cId="4224641879" sldId="275"/>
            <ac:spMk id="2" creationId="{00000000-0000-0000-0000-000000000000}"/>
          </ac:spMkLst>
        </pc:spChg>
        <pc:spChg chg="mod">
          <ac:chgData name="Maria Bakatsaki" userId="9616488c-d776-4142-8ea2-a1db97e4419e" providerId="ADAL" clId="{401CCF73-04D5-4166-91AE-9A0EC910572D}" dt="2024-11-16T22:10:18.962" v="661" actId="12"/>
          <ac:spMkLst>
            <pc:docMk/>
            <pc:sldMk cId="4224641879" sldId="275"/>
            <ac:spMk id="3" creationId="{00000000-0000-0000-0000-000000000000}"/>
          </ac:spMkLst>
        </pc:spChg>
      </pc:sldChg>
      <pc:sldChg chg="addSp delSp modSp mod ord">
        <pc:chgData name="Maria Bakatsaki" userId="9616488c-d776-4142-8ea2-a1db97e4419e" providerId="ADAL" clId="{401CCF73-04D5-4166-91AE-9A0EC910572D}" dt="2024-11-16T22:21:29.939" v="697" actId="14100"/>
        <pc:sldMkLst>
          <pc:docMk/>
          <pc:sldMk cId="3781771657" sldId="276"/>
        </pc:sldMkLst>
        <pc:spChg chg="mod">
          <ac:chgData name="Maria Bakatsaki" userId="9616488c-d776-4142-8ea2-a1db97e4419e" providerId="ADAL" clId="{401CCF73-04D5-4166-91AE-9A0EC910572D}" dt="2024-11-16T22:21:06.653" v="694" actId="27636"/>
          <ac:spMkLst>
            <pc:docMk/>
            <pc:sldMk cId="3781771657" sldId="276"/>
            <ac:spMk id="2" creationId="{00000000-0000-0000-0000-000000000000}"/>
          </ac:spMkLst>
        </pc:spChg>
        <pc:spChg chg="mod">
          <ac:chgData name="Maria Bakatsaki" userId="9616488c-d776-4142-8ea2-a1db97e4419e" providerId="ADAL" clId="{401CCF73-04D5-4166-91AE-9A0EC910572D}" dt="2024-11-16T20:26:34.658" v="114" actId="1076"/>
          <ac:spMkLst>
            <pc:docMk/>
            <pc:sldMk cId="3781771657" sldId="276"/>
            <ac:spMk id="6" creationId="{00000000-0000-0000-0000-000000000000}"/>
          </ac:spMkLst>
        </pc:spChg>
        <pc:spChg chg="mod">
          <ac:chgData name="Maria Bakatsaki" userId="9616488c-d776-4142-8ea2-a1db97e4419e" providerId="ADAL" clId="{401CCF73-04D5-4166-91AE-9A0EC910572D}" dt="2024-11-16T20:31:02.562" v="139" actId="1076"/>
          <ac:spMkLst>
            <pc:docMk/>
            <pc:sldMk cId="3781771657" sldId="276"/>
            <ac:spMk id="7" creationId="{00000000-0000-0000-0000-000000000000}"/>
          </ac:spMkLst>
        </pc:spChg>
        <pc:picChg chg="mod ord">
          <ac:chgData name="Maria Bakatsaki" userId="9616488c-d776-4142-8ea2-a1db97e4419e" providerId="ADAL" clId="{401CCF73-04D5-4166-91AE-9A0EC910572D}" dt="2024-11-16T22:21:29.939" v="697" actId="14100"/>
          <ac:picMkLst>
            <pc:docMk/>
            <pc:sldMk cId="3781771657" sldId="276"/>
            <ac:picMk id="4" creationId="{00000000-0000-0000-0000-000000000000}"/>
          </ac:picMkLst>
        </pc:picChg>
        <pc:picChg chg="del mod">
          <ac:chgData name="Maria Bakatsaki" userId="9616488c-d776-4142-8ea2-a1db97e4419e" providerId="ADAL" clId="{401CCF73-04D5-4166-91AE-9A0EC910572D}" dt="2024-11-16T20:25:35.851" v="105" actId="478"/>
          <ac:picMkLst>
            <pc:docMk/>
            <pc:sldMk cId="3781771657" sldId="276"/>
            <ac:picMk id="5" creationId="{00000000-0000-0000-0000-000000000000}"/>
          </ac:picMkLst>
        </pc:picChg>
        <pc:picChg chg="add mod ord">
          <ac:chgData name="Maria Bakatsaki" userId="9616488c-d776-4142-8ea2-a1db97e4419e" providerId="ADAL" clId="{401CCF73-04D5-4166-91AE-9A0EC910572D}" dt="2024-11-16T20:26:30.010" v="113" actId="1076"/>
          <ac:picMkLst>
            <pc:docMk/>
            <pc:sldMk cId="3781771657" sldId="276"/>
            <ac:picMk id="8" creationId="{B2C41556-7873-B615-0CD6-9096C1382999}"/>
          </ac:picMkLst>
        </pc:picChg>
        <pc:picChg chg="mod">
          <ac:chgData name="Maria Bakatsaki" userId="9616488c-d776-4142-8ea2-a1db97e4419e" providerId="ADAL" clId="{401CCF73-04D5-4166-91AE-9A0EC910572D}" dt="2024-11-16T20:27:15.138" v="121" actId="1076"/>
          <ac:picMkLst>
            <pc:docMk/>
            <pc:sldMk cId="3781771657" sldId="276"/>
            <ac:picMk id="9" creationId="{00000000-0000-0000-0000-000000000000}"/>
          </ac:picMkLst>
        </pc:picChg>
        <pc:picChg chg="mod">
          <ac:chgData name="Maria Bakatsaki" userId="9616488c-d776-4142-8ea2-a1db97e4419e" providerId="ADAL" clId="{401CCF73-04D5-4166-91AE-9A0EC910572D}" dt="2024-11-16T20:27:02.441" v="118" actId="1076"/>
          <ac:picMkLst>
            <pc:docMk/>
            <pc:sldMk cId="3781771657" sldId="276"/>
            <ac:picMk id="10" creationId="{00000000-0000-0000-0000-000000000000}"/>
          </ac:picMkLst>
        </pc:picChg>
        <pc:picChg chg="mod">
          <ac:chgData name="Maria Bakatsaki" userId="9616488c-d776-4142-8ea2-a1db97e4419e" providerId="ADAL" clId="{401CCF73-04D5-4166-91AE-9A0EC910572D}" dt="2024-11-16T20:27:16.809" v="122" actId="1076"/>
          <ac:picMkLst>
            <pc:docMk/>
            <pc:sldMk cId="3781771657" sldId="276"/>
            <ac:picMk id="11" creationId="{00000000-0000-0000-0000-000000000000}"/>
          </ac:picMkLst>
        </pc:picChg>
        <pc:picChg chg="mod">
          <ac:chgData name="Maria Bakatsaki" userId="9616488c-d776-4142-8ea2-a1db97e4419e" providerId="ADAL" clId="{401CCF73-04D5-4166-91AE-9A0EC910572D}" dt="2024-11-16T20:27:19.849" v="123" actId="1076"/>
          <ac:picMkLst>
            <pc:docMk/>
            <pc:sldMk cId="3781771657" sldId="276"/>
            <ac:picMk id="12" creationId="{00000000-0000-0000-0000-000000000000}"/>
          </ac:picMkLst>
        </pc:picChg>
        <pc:picChg chg="mod">
          <ac:chgData name="Maria Bakatsaki" userId="9616488c-d776-4142-8ea2-a1db97e4419e" providerId="ADAL" clId="{401CCF73-04D5-4166-91AE-9A0EC910572D}" dt="2024-11-16T20:26:56.594" v="116" actId="1076"/>
          <ac:picMkLst>
            <pc:docMk/>
            <pc:sldMk cId="3781771657" sldId="276"/>
            <ac:picMk id="13" creationId="{00000000-0000-0000-0000-000000000000}"/>
          </ac:picMkLst>
        </pc:picChg>
        <pc:picChg chg="mod">
          <ac:chgData name="Maria Bakatsaki" userId="9616488c-d776-4142-8ea2-a1db97e4419e" providerId="ADAL" clId="{401CCF73-04D5-4166-91AE-9A0EC910572D}" dt="2024-11-16T20:27:11.994" v="120" actId="1076"/>
          <ac:picMkLst>
            <pc:docMk/>
            <pc:sldMk cId="3781771657" sldId="276"/>
            <ac:picMk id="14" creationId="{00000000-0000-0000-0000-000000000000}"/>
          </ac:picMkLst>
        </pc:picChg>
      </pc:sldChg>
      <pc:sldChg chg="del ord modNotesTx">
        <pc:chgData name="Maria Bakatsaki" userId="9616488c-d776-4142-8ea2-a1db97e4419e" providerId="ADAL" clId="{401CCF73-04D5-4166-91AE-9A0EC910572D}" dt="2024-11-16T22:43:26.994" v="817" actId="2696"/>
        <pc:sldMkLst>
          <pc:docMk/>
          <pc:sldMk cId="1658254722" sldId="277"/>
        </pc:sldMkLst>
      </pc:sldChg>
      <pc:sldChg chg="modSp mod ord">
        <pc:chgData name="Maria Bakatsaki" userId="9616488c-d776-4142-8ea2-a1db97e4419e" providerId="ADAL" clId="{401CCF73-04D5-4166-91AE-9A0EC910572D}" dt="2024-11-18T17:09:09.274" v="913"/>
        <pc:sldMkLst>
          <pc:docMk/>
          <pc:sldMk cId="3692606078" sldId="278"/>
        </pc:sldMkLst>
        <pc:spChg chg="mod">
          <ac:chgData name="Maria Bakatsaki" userId="9616488c-d776-4142-8ea2-a1db97e4419e" providerId="ADAL" clId="{401CCF73-04D5-4166-91AE-9A0EC910572D}" dt="2024-11-16T22:16:01.239" v="668" actId="20577"/>
          <ac:spMkLst>
            <pc:docMk/>
            <pc:sldMk cId="3692606078" sldId="278"/>
            <ac:spMk id="6" creationId="{00000000-0000-0000-0000-000000000000}"/>
          </ac:spMkLst>
        </pc:spChg>
      </pc:sldChg>
      <pc:sldChg chg="modSp mod ord">
        <pc:chgData name="Maria Bakatsaki" userId="9616488c-d776-4142-8ea2-a1db97e4419e" providerId="ADAL" clId="{401CCF73-04D5-4166-91AE-9A0EC910572D}" dt="2024-11-18T17:10:11.689" v="953" actId="20577"/>
        <pc:sldMkLst>
          <pc:docMk/>
          <pc:sldMk cId="3458594362" sldId="279"/>
        </pc:sldMkLst>
        <pc:spChg chg="mod">
          <ac:chgData name="Maria Bakatsaki" userId="9616488c-d776-4142-8ea2-a1db97e4419e" providerId="ADAL" clId="{401CCF73-04D5-4166-91AE-9A0EC910572D}" dt="2024-11-18T17:10:11.689" v="953" actId="20577"/>
          <ac:spMkLst>
            <pc:docMk/>
            <pc:sldMk cId="3458594362" sldId="279"/>
            <ac:spMk id="6" creationId="{00000000-0000-0000-0000-000000000000}"/>
          </ac:spMkLst>
        </pc:spChg>
      </pc:sldChg>
      <pc:sldChg chg="modSp mod modNotesTx">
        <pc:chgData name="Maria Bakatsaki" userId="9616488c-d776-4142-8ea2-a1db97e4419e" providerId="ADAL" clId="{401CCF73-04D5-4166-91AE-9A0EC910572D}" dt="2024-11-16T21:44:14.819" v="583" actId="20577"/>
        <pc:sldMkLst>
          <pc:docMk/>
          <pc:sldMk cId="3500114416" sldId="282"/>
        </pc:sldMkLst>
        <pc:spChg chg="mod">
          <ac:chgData name="Maria Bakatsaki" userId="9616488c-d776-4142-8ea2-a1db97e4419e" providerId="ADAL" clId="{401CCF73-04D5-4166-91AE-9A0EC910572D}" dt="2024-11-16T21:20:39.868" v="535" actId="20577"/>
          <ac:spMkLst>
            <pc:docMk/>
            <pc:sldMk cId="3500114416" sldId="282"/>
            <ac:spMk id="2" creationId="{00000000-0000-0000-0000-000000000000}"/>
          </ac:spMkLst>
        </pc:spChg>
        <pc:spChg chg="mod">
          <ac:chgData name="Maria Bakatsaki" userId="9616488c-d776-4142-8ea2-a1db97e4419e" providerId="ADAL" clId="{401CCF73-04D5-4166-91AE-9A0EC910572D}" dt="2024-11-16T21:44:14.819" v="583" actId="20577"/>
          <ac:spMkLst>
            <pc:docMk/>
            <pc:sldMk cId="3500114416" sldId="282"/>
            <ac:spMk id="3" creationId="{00000000-0000-0000-0000-000000000000}"/>
          </ac:spMkLst>
        </pc:spChg>
      </pc:sldChg>
      <pc:sldChg chg="modSp mod modNotesTx">
        <pc:chgData name="Maria Bakatsaki" userId="9616488c-d776-4142-8ea2-a1db97e4419e" providerId="ADAL" clId="{401CCF73-04D5-4166-91AE-9A0EC910572D}" dt="2024-11-19T10:49:16.672" v="958" actId="6549"/>
        <pc:sldMkLst>
          <pc:docMk/>
          <pc:sldMk cId="116590167" sldId="283"/>
        </pc:sldMkLst>
        <pc:spChg chg="mod">
          <ac:chgData name="Maria Bakatsaki" userId="9616488c-d776-4142-8ea2-a1db97e4419e" providerId="ADAL" clId="{401CCF73-04D5-4166-91AE-9A0EC910572D}" dt="2024-11-16T21:20:53.243" v="538" actId="20577"/>
          <ac:spMkLst>
            <pc:docMk/>
            <pc:sldMk cId="116590167" sldId="283"/>
            <ac:spMk id="2" creationId="{00000000-0000-0000-0000-000000000000}"/>
          </ac:spMkLst>
        </pc:spChg>
        <pc:spChg chg="mod">
          <ac:chgData name="Maria Bakatsaki" userId="9616488c-d776-4142-8ea2-a1db97e4419e" providerId="ADAL" clId="{401CCF73-04D5-4166-91AE-9A0EC910572D}" dt="2024-11-16T21:20:03.914" v="528" actId="27636"/>
          <ac:spMkLst>
            <pc:docMk/>
            <pc:sldMk cId="116590167" sldId="283"/>
            <ac:spMk id="3" creationId="{00000000-0000-0000-0000-000000000000}"/>
          </ac:spMkLst>
        </pc:spChg>
      </pc:sldChg>
      <pc:sldChg chg="addSp delSp modSp add mod ord">
        <pc:chgData name="Maria Bakatsaki" userId="9616488c-d776-4142-8ea2-a1db97e4419e" providerId="ADAL" clId="{401CCF73-04D5-4166-91AE-9A0EC910572D}" dt="2024-11-16T22:42:29.562" v="816" actId="27636"/>
        <pc:sldMkLst>
          <pc:docMk/>
          <pc:sldMk cId="2682393068" sldId="284"/>
        </pc:sldMkLst>
        <pc:spChg chg="add del">
          <ac:chgData name="Maria Bakatsaki" userId="9616488c-d776-4142-8ea2-a1db97e4419e" providerId="ADAL" clId="{401CCF73-04D5-4166-91AE-9A0EC910572D}" dt="2024-11-16T21:12:10.780" v="385" actId="478"/>
          <ac:spMkLst>
            <pc:docMk/>
            <pc:sldMk cId="2682393068" sldId="284"/>
            <ac:spMk id="3" creationId="{31C8C683-A042-9402-EC95-FE7789FFAD5D}"/>
          </ac:spMkLst>
        </pc:spChg>
        <pc:spChg chg="mod">
          <ac:chgData name="Maria Bakatsaki" userId="9616488c-d776-4142-8ea2-a1db97e4419e" providerId="ADAL" clId="{401CCF73-04D5-4166-91AE-9A0EC910572D}" dt="2024-11-16T22:42:29.562" v="816" actId="27636"/>
          <ac:spMkLst>
            <pc:docMk/>
            <pc:sldMk cId="2682393068" sldId="284"/>
            <ac:spMk id="6" creationId="{8C9EC8E2-F2E2-D55C-A795-58610BEF8ADC}"/>
          </ac:spMkLst>
        </pc:spChg>
        <pc:spChg chg="mod">
          <ac:chgData name="Maria Bakatsaki" userId="9616488c-d776-4142-8ea2-a1db97e4419e" providerId="ADAL" clId="{401CCF73-04D5-4166-91AE-9A0EC910572D}" dt="2024-11-16T21:15:31.949" v="454" actId="403"/>
          <ac:spMkLst>
            <pc:docMk/>
            <pc:sldMk cId="2682393068" sldId="284"/>
            <ac:spMk id="9" creationId="{28324A09-732D-924E-285C-A5D0888EBFAF}"/>
          </ac:spMkLst>
        </pc:spChg>
      </pc:sldChg>
      <pc:sldChg chg="modSp add mod ord">
        <pc:chgData name="Maria Bakatsaki" userId="9616488c-d776-4142-8ea2-a1db97e4419e" providerId="ADAL" clId="{401CCF73-04D5-4166-91AE-9A0EC910572D}" dt="2024-11-16T22:56:56.737" v="909" actId="20577"/>
        <pc:sldMkLst>
          <pc:docMk/>
          <pc:sldMk cId="1341143418" sldId="285"/>
        </pc:sldMkLst>
        <pc:spChg chg="mod">
          <ac:chgData name="Maria Bakatsaki" userId="9616488c-d776-4142-8ea2-a1db97e4419e" providerId="ADAL" clId="{401CCF73-04D5-4166-91AE-9A0EC910572D}" dt="2024-11-16T22:50:34.101" v="848" actId="20577"/>
          <ac:spMkLst>
            <pc:docMk/>
            <pc:sldMk cId="1341143418" sldId="285"/>
            <ac:spMk id="2" creationId="{621E5181-8570-3D6D-819B-09F2344C37C6}"/>
          </ac:spMkLst>
        </pc:spChg>
        <pc:spChg chg="mod">
          <ac:chgData name="Maria Bakatsaki" userId="9616488c-d776-4142-8ea2-a1db97e4419e" providerId="ADAL" clId="{401CCF73-04D5-4166-91AE-9A0EC910572D}" dt="2024-11-16T22:56:56.737" v="909" actId="20577"/>
          <ac:spMkLst>
            <pc:docMk/>
            <pc:sldMk cId="1341143418" sldId="285"/>
            <ac:spMk id="3" creationId="{3EB1B8A1-D431-7A27-C12D-E597A73D4B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61552708809222E-2"/>
          <c:y val="0.17153961674125862"/>
          <c:w val="0.82262260385744856"/>
          <c:h val="0.60748969914334772"/>
        </c:manualLayout>
      </c:layout>
      <c:pie3DChart>
        <c:varyColors val="1"/>
        <c:ser>
          <c:idx val="0"/>
          <c:order val="0"/>
          <c:tx>
            <c:strRef>
              <c:f>Φύλλο1!$B$1</c:f>
              <c:strCache>
                <c:ptCount val="1"/>
                <c:pt idx="0">
                  <c:v>Percentage (%)</c:v>
                </c:pt>
              </c:strCache>
            </c:strRef>
          </c:tx>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2E8-4EE5-BFF7-4C9B0A59233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2E8-4EE5-BFF7-4C9B0A592332}"/>
              </c:ext>
            </c:extLst>
          </c:dPt>
          <c:dLbls>
            <c:dLbl>
              <c:idx val="0"/>
              <c:layout>
                <c:manualLayout>
                  <c:x val="0.11089768098158276"/>
                  <c:y val="-0.18736695288909933"/>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25D9EEBD-A51C-4A16-A58B-6A6D916B11A8}" type="CATEGORYNAME">
                      <a:rPr lang="en-US" sz="2000" smtClean="0"/>
                      <a:pPr>
                        <a:defRPr/>
                      </a:pPr>
                      <a:t>[CATEGORY NAME]</a:t>
                    </a:fld>
                    <a:r>
                      <a:rPr lang="en-US" sz="2000" baseline="0" dirty="0"/>
                      <a:t>
</a:t>
                    </a:r>
                    <a:fld id="{2F709713-5D93-4F34-9766-2DBBA5704C4E}" type="PERCENTAGE">
                      <a:rPr lang="en-US" sz="2000" baseline="0"/>
                      <a:pPr>
                        <a:defRPr/>
                      </a:pPr>
                      <a:t>[PERCENTAGE]</a:t>
                    </a:fld>
                    <a:endParaRPr lang="en-US" sz="2000"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057504834429786"/>
                      <c:h val="0.26059754755846548"/>
                    </c:manualLayout>
                  </c15:layout>
                  <c15:dlblFieldTable/>
                  <c15:showDataLabelsRange val="0"/>
                </c:ext>
                <c:ext xmlns:c16="http://schemas.microsoft.com/office/drawing/2014/chart" uri="{C3380CC4-5D6E-409C-BE32-E72D297353CC}">
                  <c16:uniqueId val="{00000001-C2E8-4EE5-BFF7-4C9B0A592332}"/>
                </c:ext>
              </c:extLst>
            </c:dLbl>
            <c:dLbl>
              <c:idx val="1"/>
              <c:layout>
                <c:manualLayout>
                  <c:x val="-6.5935912469267222E-2"/>
                  <c:y val="8.5494970649078489E-2"/>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fld id="{79D39F80-6E38-472E-B738-3EF29845CD4A}" type="CATEGORYNAME">
                      <a:rPr lang="en-US" smtClean="0"/>
                      <a:pPr>
                        <a:defRPr sz="2000"/>
                      </a:pPr>
                      <a:t>[CATEGORY NAME]</a:t>
                    </a:fld>
                    <a:r>
                      <a:rPr lang="en-US" baseline="0" dirty="0"/>
                      <a:t>
</a:t>
                    </a:r>
                    <a:fld id="{D3C415F6-9FC1-4BC6-B34F-3A4344A3EB22}" type="PERCENTAGE">
                      <a:rPr lang="en-US" baseline="0" smtClean="0"/>
                      <a:pPr>
                        <a:defRPr sz="2000"/>
                      </a:pPr>
                      <a:t>[PERCENTAGE]</a:t>
                    </a:fld>
                    <a:endParaRPr lang="en-US"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956332884192611"/>
                      <c:h val="0.31155706799430144"/>
                    </c:manualLayout>
                  </c15:layout>
                  <c15:dlblFieldTable/>
                  <c15:showDataLabelsRange val="0"/>
                </c:ext>
                <c:ext xmlns:c16="http://schemas.microsoft.com/office/drawing/2014/chart" uri="{C3380CC4-5D6E-409C-BE32-E72D297353CC}">
                  <c16:uniqueId val="{00000003-C2E8-4EE5-BFF7-4C9B0A59233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Φύλλο1!$A$2:$A$3</c:f>
              <c:strCache>
                <c:ptCount val="2"/>
                <c:pt idx="0">
                  <c:v>Listening</c:v>
                </c:pt>
                <c:pt idx="1">
                  <c:v>Talking</c:v>
                </c:pt>
              </c:strCache>
            </c:strRef>
          </c:cat>
          <c:val>
            <c:numRef>
              <c:f>Φύλλο1!$B$2:$B$3</c:f>
              <c:numCache>
                <c:formatCode>General</c:formatCode>
                <c:ptCount val="2"/>
                <c:pt idx="0">
                  <c:v>80</c:v>
                </c:pt>
                <c:pt idx="1">
                  <c:v>20</c:v>
                </c:pt>
              </c:numCache>
            </c:numRef>
          </c:val>
          <c:extLst>
            <c:ext xmlns:c16="http://schemas.microsoft.com/office/drawing/2014/chart" uri="{C3380CC4-5D6E-409C-BE32-E72D297353CC}">
              <c16:uniqueId val="{00000004-C2E8-4EE5-BFF7-4C9B0A592332}"/>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t>19/11/2024</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t>19/11/2024</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indent="0" rtl="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11</a:t>
            </a:fld>
            <a:endParaRPr lang="el-GR" dirty="0"/>
          </a:p>
        </p:txBody>
      </p:sp>
    </p:spTree>
    <p:extLst>
      <p:ext uri="{BB962C8B-B14F-4D97-AF65-F5344CB8AC3E}">
        <p14:creationId xmlns:p14="http://schemas.microsoft.com/office/powerpoint/2010/main" val="67451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12</a:t>
            </a:fld>
            <a:endParaRPr lang="el-GR" dirty="0"/>
          </a:p>
        </p:txBody>
      </p:sp>
    </p:spTree>
    <p:extLst>
      <p:ext uri="{BB962C8B-B14F-4D97-AF65-F5344CB8AC3E}">
        <p14:creationId xmlns:p14="http://schemas.microsoft.com/office/powerpoint/2010/main" val="95587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13</a:t>
            </a:fld>
            <a:endParaRPr lang="el-GR" dirty="0"/>
          </a:p>
        </p:txBody>
      </p:sp>
    </p:spTree>
    <p:extLst>
      <p:ext uri="{BB962C8B-B14F-4D97-AF65-F5344CB8AC3E}">
        <p14:creationId xmlns:p14="http://schemas.microsoft.com/office/powerpoint/2010/main" val="91317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14</a:t>
            </a:fld>
            <a:endParaRPr lang="el-GR" dirty="0"/>
          </a:p>
        </p:txBody>
      </p:sp>
    </p:spTree>
    <p:extLst>
      <p:ext uri="{BB962C8B-B14F-4D97-AF65-F5344CB8AC3E}">
        <p14:creationId xmlns:p14="http://schemas.microsoft.com/office/powerpoint/2010/main" val="282509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15</a:t>
            </a:fld>
            <a:endParaRPr lang="el-GR" dirty="0"/>
          </a:p>
        </p:txBody>
      </p:sp>
    </p:spTree>
    <p:extLst>
      <p:ext uri="{BB962C8B-B14F-4D97-AF65-F5344CB8AC3E}">
        <p14:creationId xmlns:p14="http://schemas.microsoft.com/office/powerpoint/2010/main" val="74671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16</a:t>
            </a:fld>
            <a:endParaRPr lang="el-GR" dirty="0"/>
          </a:p>
        </p:txBody>
      </p:sp>
    </p:spTree>
    <p:extLst>
      <p:ext uri="{BB962C8B-B14F-4D97-AF65-F5344CB8AC3E}">
        <p14:creationId xmlns:p14="http://schemas.microsoft.com/office/powerpoint/2010/main" val="306944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17</a:t>
            </a:fld>
            <a:endParaRPr lang="el-GR" dirty="0"/>
          </a:p>
        </p:txBody>
      </p:sp>
    </p:spTree>
    <p:extLst>
      <p:ext uri="{BB962C8B-B14F-4D97-AF65-F5344CB8AC3E}">
        <p14:creationId xmlns:p14="http://schemas.microsoft.com/office/powerpoint/2010/main" val="313747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18</a:t>
            </a:fld>
            <a:endParaRPr lang="el-GR" dirty="0"/>
          </a:p>
        </p:txBody>
      </p:sp>
    </p:spTree>
    <p:extLst>
      <p:ext uri="{BB962C8B-B14F-4D97-AF65-F5344CB8AC3E}">
        <p14:creationId xmlns:p14="http://schemas.microsoft.com/office/powerpoint/2010/main" val="395061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19</a:t>
            </a:fld>
            <a:endParaRPr lang="el-GR" dirty="0"/>
          </a:p>
        </p:txBody>
      </p:sp>
    </p:spTree>
    <p:extLst>
      <p:ext uri="{BB962C8B-B14F-4D97-AF65-F5344CB8AC3E}">
        <p14:creationId xmlns:p14="http://schemas.microsoft.com/office/powerpoint/2010/main" val="1654992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20</a:t>
            </a:fld>
            <a:endParaRPr lang="el-GR" dirty="0"/>
          </a:p>
        </p:txBody>
      </p:sp>
    </p:spTree>
    <p:extLst>
      <p:ext uri="{BB962C8B-B14F-4D97-AF65-F5344CB8AC3E}">
        <p14:creationId xmlns:p14="http://schemas.microsoft.com/office/powerpoint/2010/main" val="90029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Listening is consisted of 2 levels: </a:t>
            </a:r>
          </a:p>
          <a:p>
            <a:r>
              <a:rPr lang="en-GB" dirty="0"/>
              <a:t>-Level 1: Internal Listening </a:t>
            </a:r>
          </a:p>
          <a:p>
            <a:r>
              <a:rPr lang="en-GB" dirty="0"/>
              <a:t>At this level, the focus is on ourselves (thoughts, emotions and conclusions) </a:t>
            </a:r>
          </a:p>
          <a:p>
            <a:r>
              <a:rPr lang="en-GB" dirty="0"/>
              <a:t>-Level 2: Focused Listening </a:t>
            </a:r>
          </a:p>
          <a:p>
            <a:r>
              <a:rPr lang="en-GB" dirty="0"/>
              <a:t>Active Listening falls under Focused Listening and is a crucial skill for effective communication. When practicing active listening, our attention is directed toward the speaker rather than our own thoughts.</a:t>
            </a:r>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2</a:t>
            </a:fld>
            <a:endParaRPr lang="el-GR" dirty="0"/>
          </a:p>
        </p:txBody>
      </p:sp>
    </p:spTree>
    <p:extLst>
      <p:ext uri="{BB962C8B-B14F-4D97-AF65-F5344CB8AC3E}">
        <p14:creationId xmlns:p14="http://schemas.microsoft.com/office/powerpoint/2010/main" val="353390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21</a:t>
            </a:fld>
            <a:endParaRPr lang="el-GR" dirty="0"/>
          </a:p>
        </p:txBody>
      </p:sp>
    </p:spTree>
    <p:extLst>
      <p:ext uri="{BB962C8B-B14F-4D97-AF65-F5344CB8AC3E}">
        <p14:creationId xmlns:p14="http://schemas.microsoft.com/office/powerpoint/2010/main" val="106167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5800B302-F4DC-4547-9C74-CF794137D166}" type="slidenum">
              <a:rPr lang="el-GR" smtClean="0"/>
              <a:t>3</a:t>
            </a:fld>
            <a:endParaRPr lang="el-GR" dirty="0"/>
          </a:p>
        </p:txBody>
      </p:sp>
    </p:spTree>
    <p:extLst>
      <p:ext uri="{BB962C8B-B14F-4D97-AF65-F5344CB8AC3E}">
        <p14:creationId xmlns:p14="http://schemas.microsoft.com/office/powerpoint/2010/main" val="90865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smtClean="0"/>
              <a:t>4</a:t>
            </a:fld>
            <a:endParaRPr lang="el-GR" dirty="0"/>
          </a:p>
        </p:txBody>
      </p:sp>
    </p:spTree>
    <p:extLst>
      <p:ext uri="{BB962C8B-B14F-4D97-AF65-F5344CB8AC3E}">
        <p14:creationId xmlns:p14="http://schemas.microsoft.com/office/powerpoint/2010/main" val="215323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GB" b="1" dirty="0"/>
              <a:t>Eliminate Distractions - </a:t>
            </a:r>
            <a:r>
              <a:rPr lang="en-GB" b="0" dirty="0"/>
              <a:t>t</a:t>
            </a:r>
            <a:r>
              <a:rPr lang="en-GB" dirty="0"/>
              <a:t>urn off or silence electronic devices, close the door, or find a quiet space to minimize distractions and focus on the speaker.</a:t>
            </a:r>
          </a:p>
          <a:p>
            <a:pPr lvl="0"/>
            <a:r>
              <a:rPr lang="en-US" b="1" dirty="0"/>
              <a:t>Listen for content </a:t>
            </a:r>
            <a:r>
              <a:rPr lang="en-US" dirty="0"/>
              <a:t>– try to hear exactly what is being said. Avoid mentally preparing your response while the speaker is talking. Concentrate on what they are saying in the present moment.</a:t>
            </a:r>
            <a:endParaRPr lang="en-GB" dirty="0"/>
          </a:p>
          <a:p>
            <a:pPr lvl="0"/>
            <a:r>
              <a:rPr lang="en-US" b="1" dirty="0"/>
              <a:t>Listen for feelings </a:t>
            </a:r>
            <a:r>
              <a:rPr lang="en-US" dirty="0"/>
              <a:t>– try to identify how the source feels about things.</a:t>
            </a:r>
            <a:endParaRPr lang="en-GB" dirty="0"/>
          </a:p>
          <a:p>
            <a:pPr lvl="0"/>
            <a:r>
              <a:rPr lang="en-US" b="1" dirty="0"/>
              <a:t>Reflect feelings </a:t>
            </a:r>
            <a:r>
              <a:rPr lang="en-GB" dirty="0"/>
              <a:t>- Acknowledge and reflect the speaker's emotions. For example, "It sounds like you were frustrated when..."</a:t>
            </a:r>
          </a:p>
          <a:p>
            <a:pPr lvl="0"/>
            <a:r>
              <a:rPr lang="en-US" b="1" dirty="0"/>
              <a:t>Empathize -</a:t>
            </a:r>
            <a:r>
              <a:rPr lang="en-US" dirty="0"/>
              <a:t> </a:t>
            </a:r>
            <a:r>
              <a:rPr lang="en-GB" dirty="0"/>
              <a:t>Put yourself in the speaker's shoes and show empathy by expressing understanding of their feelings or perspectives. For example, "I can imagine that must have been challenging for you."</a:t>
            </a:r>
          </a:p>
          <a:p>
            <a:pPr lvl="0"/>
            <a:r>
              <a:rPr lang="en-US" sz="1200" b="1" kern="1200" dirty="0">
                <a:solidFill>
                  <a:schemeClr val="tx1"/>
                </a:solidFill>
                <a:effectLst/>
                <a:latin typeface="+mn-lt"/>
                <a:ea typeface="+mn-ea"/>
                <a:cs typeface="+mn-cs"/>
              </a:rPr>
              <a:t>Be open</a:t>
            </a:r>
            <a:r>
              <a:rPr lang="en-GB" sz="1200" b="1" kern="1200" dirty="0">
                <a:solidFill>
                  <a:schemeClr val="tx1"/>
                </a:solidFill>
                <a:effectLst/>
                <a:latin typeface="+mn-lt"/>
                <a:ea typeface="+mn-ea"/>
                <a:cs typeface="+mn-cs"/>
              </a:rPr>
              <a:t>-minded and self-aware -</a:t>
            </a:r>
            <a:r>
              <a:rPr lang="en-GB" sz="1200" kern="1200" dirty="0">
                <a:solidFill>
                  <a:schemeClr val="tx1"/>
                </a:solidFill>
                <a:effectLst/>
                <a:latin typeface="+mn-lt"/>
                <a:ea typeface="+mn-ea"/>
                <a:cs typeface="+mn-cs"/>
              </a:rPr>
              <a:t> suspend judgment and approach the conversation with an open mind. Self-awareness in conversation means being able to set aside yourself and your beliefs and open up to what is being shared without judgment. It does not mean that you don’t have opinions; it just means that you can set them aside – even if they are strong-held beliefs – and step into an attitude of openness and non-judgment for the speaker, ensuring you don’t impose your views on someone else who is looking for an attentive, open ear. It also involves being able to notice how much space you are taking up in the conversation. This helps create a safe space for the speaker to share their thoughts and feelings.</a:t>
            </a:r>
          </a:p>
          <a:p>
            <a:pPr lvl="0"/>
            <a:r>
              <a:rPr lang="en-GB" sz="1200" b="1" kern="1200" dirty="0">
                <a:solidFill>
                  <a:schemeClr val="tx1"/>
                </a:solidFill>
                <a:effectLst/>
                <a:latin typeface="+mn-lt"/>
                <a:ea typeface="+mn-ea"/>
                <a:cs typeface="+mn-cs"/>
              </a:rPr>
              <a:t>Avoid</a:t>
            </a:r>
            <a:r>
              <a:rPr lang="en-US" sz="1200" b="1" kern="1200" dirty="0">
                <a:solidFill>
                  <a:schemeClr val="tx1"/>
                </a:solidFill>
                <a:effectLst/>
                <a:latin typeface="+mn-lt"/>
                <a:ea typeface="+mn-ea"/>
                <a:cs typeface="+mn-cs"/>
              </a:rPr>
              <a:t> interrupting </a:t>
            </a:r>
            <a:r>
              <a:rPr lang="en-GB" sz="1200" kern="1200" dirty="0">
                <a:solidFill>
                  <a:schemeClr val="tx1"/>
                </a:solidFill>
                <a:effectLst/>
                <a:latin typeface="+mn-lt"/>
                <a:ea typeface="+mn-ea"/>
                <a:cs typeface="+mn-cs"/>
              </a:rPr>
              <a:t>– try not to talk too much or interrupt the other all the time or finish the speaker’s sentences. </a:t>
            </a:r>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noProof="0" smtClean="0"/>
              <a:t>6</a:t>
            </a:fld>
            <a:endParaRPr lang="el-GR" noProof="0" dirty="0"/>
          </a:p>
        </p:txBody>
      </p:sp>
    </p:spTree>
    <p:extLst>
      <p:ext uri="{BB962C8B-B14F-4D97-AF65-F5344CB8AC3E}">
        <p14:creationId xmlns:p14="http://schemas.microsoft.com/office/powerpoint/2010/main" val="51057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b="1" dirty="0"/>
              <a:t>Use Positive Body Language </a:t>
            </a:r>
            <a:r>
              <a:rPr lang="en-US" dirty="0"/>
              <a:t>– let the source know that you are engaged, and interested, and feelings are recognized by nodding your head, facing the other person, and maintaining eye contact. Adapt an open and relaxed body posture.</a:t>
            </a:r>
            <a:endParaRPr lang="en-GB" dirty="0"/>
          </a:p>
          <a:p>
            <a:pPr lvl="0"/>
            <a:r>
              <a:rPr lang="en-GB" b="1" dirty="0"/>
              <a:t>Provide encouraging verbal cues -</a:t>
            </a:r>
            <a:r>
              <a:rPr lang="en-GB" dirty="0"/>
              <a:t> Use affirmative statements like “I see”, “I understand”, or “Go on” to show that you are engaged and offer positive feedback or reinforcement to encourage the speaker to continue sharing. Phrases like “That’s great point” or “I appreciate you sharing that with me” can be effective.</a:t>
            </a:r>
          </a:p>
          <a:p>
            <a:pPr lvl="0"/>
            <a:r>
              <a:rPr lang="en-US" b="1" dirty="0"/>
              <a:t>Note all cues </a:t>
            </a:r>
            <a:r>
              <a:rPr lang="en-US" dirty="0"/>
              <a:t>– be sensitive to verbal and nonverbal expressions.</a:t>
            </a:r>
            <a:endParaRPr lang="en-GB" dirty="0"/>
          </a:p>
          <a:p>
            <a:pPr lvl="0"/>
            <a:r>
              <a:rPr lang="en-US" b="1" dirty="0"/>
              <a:t>Ask Open Questions with curiosity -</a:t>
            </a:r>
            <a:r>
              <a:rPr lang="en-US" dirty="0"/>
              <a:t> to encourage the interlocutor to elaborate on their thoughts and feelings. Even if someone comes at you with an aggressive attitude, questions force others to think, even though they instinctively just want to react. For instance, “Can you tell me more about that?”, or “How did that make you feel?”</a:t>
            </a:r>
            <a:endParaRPr lang="en-GB" dirty="0"/>
          </a:p>
          <a:p>
            <a:r>
              <a:rPr lang="en-US" b="1" dirty="0"/>
              <a:t>Reflect</a:t>
            </a:r>
            <a:r>
              <a:rPr lang="en-US" dirty="0"/>
              <a:t>– To deepen information summarize or show that you are paying attention using a) </a:t>
            </a:r>
            <a:r>
              <a:rPr lang="en-US" b="1" dirty="0"/>
              <a:t>paraphrasing</a:t>
            </a:r>
            <a:r>
              <a:rPr lang="en-US" dirty="0"/>
              <a:t>:  repeat what you’ve heard in your own words to confirm understanding (for example “So, if I understand correctly, you’re saying…”, b) </a:t>
            </a:r>
            <a:r>
              <a:rPr lang="en-US" b="1" dirty="0"/>
              <a:t>summarizing</a:t>
            </a:r>
            <a:r>
              <a:rPr lang="en-US" dirty="0"/>
              <a:t>: periodically summarize the main points of the speaker’s message to ensure you’ve captured the essence of what they’re saying </a:t>
            </a:r>
            <a:endParaRPr lang="en-GB" dirty="0"/>
          </a:p>
        </p:txBody>
      </p:sp>
      <p:sp>
        <p:nvSpPr>
          <p:cNvPr id="4" name="Θέση αριθμού διαφάνειας 3"/>
          <p:cNvSpPr>
            <a:spLocks noGrp="1"/>
          </p:cNvSpPr>
          <p:nvPr>
            <p:ph type="sldNum" sz="quarter" idx="10"/>
          </p:nvPr>
        </p:nvSpPr>
        <p:spPr/>
        <p:txBody>
          <a:bodyPr/>
          <a:lstStyle/>
          <a:p>
            <a:pPr rtl="0"/>
            <a:fld id="{32674CE4-FBD8-4481-AEFB-CA53E599A745}" type="slidenum">
              <a:rPr lang="el-GR" noProof="0" smtClean="0"/>
              <a:t>7</a:t>
            </a:fld>
            <a:endParaRPr lang="el-GR" noProof="0" dirty="0"/>
          </a:p>
        </p:txBody>
      </p:sp>
    </p:spTree>
    <p:extLst>
      <p:ext uri="{BB962C8B-B14F-4D97-AF65-F5344CB8AC3E}">
        <p14:creationId xmlns:p14="http://schemas.microsoft.com/office/powerpoint/2010/main" val="256558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indent="0" rtl="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t>8</a:t>
            </a:fld>
            <a:endParaRPr lang="el-GR" dirty="0"/>
          </a:p>
        </p:txBody>
      </p:sp>
    </p:spTree>
    <p:extLst>
      <p:ext uri="{BB962C8B-B14F-4D97-AF65-F5344CB8AC3E}">
        <p14:creationId xmlns:p14="http://schemas.microsoft.com/office/powerpoint/2010/main" val="11886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FDD8-A04F-AE87-9432-338A63375A2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09D75CC-3715-A82A-8EC1-D251FFEEF99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4C99E14-CAA4-39F2-E592-1E0FAB0BA30A}"/>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CFD9B69-4100-9569-952B-1D0809647075}"/>
              </a:ext>
            </a:extLst>
          </p:cNvPr>
          <p:cNvSpPr>
            <a:spLocks noGrp="1"/>
          </p:cNvSpPr>
          <p:nvPr>
            <p:ph type="sldNum" sz="quarter" idx="10"/>
          </p:nvPr>
        </p:nvSpPr>
        <p:spPr/>
        <p:txBody>
          <a:bodyPr/>
          <a:lstStyle/>
          <a:p>
            <a:pPr rtl="0"/>
            <a:fld id="{32674CE4-FBD8-4481-AEFB-CA53E599A745}" type="slidenum">
              <a:rPr lang="el-GR" smtClean="0"/>
              <a:t>9</a:t>
            </a:fld>
            <a:endParaRPr lang="el-GR" dirty="0"/>
          </a:p>
        </p:txBody>
      </p:sp>
    </p:spTree>
    <p:extLst>
      <p:ext uri="{BB962C8B-B14F-4D97-AF65-F5344CB8AC3E}">
        <p14:creationId xmlns:p14="http://schemas.microsoft.com/office/powerpoint/2010/main" val="174038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967F-B870-6443-0425-49EAF82CB6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B148C65-4DF0-9BBA-8F96-B25BC9C8388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21D9CAC-1929-D468-A0C8-BA1EA2F9F9ED}"/>
              </a:ext>
            </a:extLst>
          </p:cNvPr>
          <p:cNvSpPr>
            <a:spLocks noGrp="1"/>
          </p:cNvSpPr>
          <p:nvPr>
            <p:ph type="body" idx="1"/>
          </p:nvPr>
        </p:nvSpPr>
        <p:spPr/>
        <p:txBody>
          <a:bodyPr rtlCol="0"/>
          <a:lstStyle/>
          <a:p>
            <a:pPr marL="0" indent="0" rtl="0">
              <a:buFont typeface="Arial" panose="020B0604020202020204" pitchFamily="34" charset="0"/>
              <a:buNone/>
            </a:pPr>
            <a:endParaRPr lang="el-GR" dirty="0"/>
          </a:p>
        </p:txBody>
      </p:sp>
      <p:sp>
        <p:nvSpPr>
          <p:cNvPr id="4" name="Θέση αριθμού διαφάνειας 3">
            <a:extLst>
              <a:ext uri="{FF2B5EF4-FFF2-40B4-BE49-F238E27FC236}">
                <a16:creationId xmlns:a16="http://schemas.microsoft.com/office/drawing/2014/main" id="{F9549813-030F-0861-7326-2C3FEB2C2B91}"/>
              </a:ext>
            </a:extLst>
          </p:cNvPr>
          <p:cNvSpPr>
            <a:spLocks noGrp="1"/>
          </p:cNvSpPr>
          <p:nvPr>
            <p:ph type="sldNum" sz="quarter" idx="10"/>
          </p:nvPr>
        </p:nvSpPr>
        <p:spPr/>
        <p:txBody>
          <a:bodyPr rtlCol="0"/>
          <a:lstStyle/>
          <a:p>
            <a:pPr rtl="0"/>
            <a:fld id="{CF2FD335-6D8E-486A-8F5F-DFC7325903FF}" type="slidenum">
              <a:rPr lang="el-GR" smtClean="0"/>
              <a:t>10</a:t>
            </a:fld>
            <a:endParaRPr lang="el-GR" dirty="0"/>
          </a:p>
        </p:txBody>
      </p:sp>
    </p:spTree>
    <p:extLst>
      <p:ext uri="{BB962C8B-B14F-4D97-AF65-F5344CB8AC3E}">
        <p14:creationId xmlns:p14="http://schemas.microsoft.com/office/powerpoint/2010/main" val="139081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9" name="Ορθογώνιο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3" name="Ορθογώνιο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4" name="Ορθογώνιο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5" name="Ορθογώνιο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6" name="Ορθογώνιο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7" name="Ορθογώνιο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useBgFill="1">
        <p:nvSpPr>
          <p:cNvPr id="30" name="Στρογγυλεμένο ορθογώνιο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useBgFill="1">
        <p:nvSpPr>
          <p:cNvPr id="31" name="Στρογγυλεμένο ορθογώνιο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7" name="Ορθογώνιο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10" name="Ορθογώνιο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11" name="Ορθογώνιο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8" name="Τίτλος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l-GR" noProof="0"/>
              <a:t>Στυλ κύριου τίτλου</a:t>
            </a:r>
            <a:endParaRPr lang="el-GR" noProof="0" dirty="0"/>
          </a:p>
        </p:txBody>
      </p:sp>
      <p:sp>
        <p:nvSpPr>
          <p:cNvPr id="9" name="Υπότιτλος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l-GR" noProof="0"/>
              <a:t>Στυλ κύριου υπότιτλου</a:t>
            </a:r>
            <a:endParaRPr lang="el-GR" noProof="0" dirty="0"/>
          </a:p>
        </p:txBody>
      </p:sp>
      <p:sp>
        <p:nvSpPr>
          <p:cNvPr id="17" name="Θέση υποσέλιδου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l-GR" noProof="0" dirty="0"/>
              <a:t>Προσθήκη υποσέλιδου</a:t>
            </a:r>
          </a:p>
        </p:txBody>
      </p:sp>
      <p:sp>
        <p:nvSpPr>
          <p:cNvPr id="28" name="Θέση ημερομηνίας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8AFCCDD6-6E69-4DAB-AA9C-FB54F783E5B5}" type="datetime1">
              <a:rPr lang="el-GR" noProof="0" smtClean="0"/>
              <a:t>19/11/2024</a:t>
            </a:fld>
            <a:endParaRPr lang="el-GR" noProof="0" dirty="0"/>
          </a:p>
        </p:txBody>
      </p:sp>
      <p:sp>
        <p:nvSpPr>
          <p:cNvPr id="29" name="Θέση αριθμού διαφάνειας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Στυλ κύριου τίτλου</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lvl1pPr>
              <a:defRPr/>
            </a:lvl1pPr>
            <a:lvl5pPr>
              <a:defRPr/>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0B05E136-2F10-47AC-8682-8F7CB1AACCE2}" type="datetime1">
              <a:rPr lang="el-GR" noProof="0" smtClean="0"/>
              <a:t>19/11/2024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042400" y="1143000"/>
            <a:ext cx="2540000" cy="5448300"/>
          </a:xfrm>
        </p:spPr>
        <p:txBody>
          <a:bodyPr vert="eaVert" rtlCol="0"/>
          <a:lstStyle>
            <a:lvl1pPr>
              <a:defRPr/>
            </a:lvl1pPr>
          </a:lstStyle>
          <a:p>
            <a:pPr rtl="0"/>
            <a:r>
              <a:rPr lang="el-GR" noProof="0" dirty="0"/>
              <a:t>Επεξεργασία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l-GR" noProof="0" dirty="0"/>
              <a:t>Στυλ υποδείγματος κειμένου</a:t>
            </a:r>
          </a:p>
          <a:p>
            <a:pPr lvl="1" rtl="0" eaLnBrk="1" latinLnBrk="0" hangingPunct="1"/>
            <a:r>
              <a:rPr lang="el-GR" noProof="0" dirty="0"/>
              <a:t>Δεύτερου επιπέδου</a:t>
            </a:r>
          </a:p>
          <a:p>
            <a:pPr lvl="2" rtl="0" eaLnBrk="1" latinLnBrk="0" hangingPunct="1"/>
            <a:r>
              <a:rPr lang="el-GR" noProof="0" dirty="0"/>
              <a:t>Τρίτου επιπέδου</a:t>
            </a:r>
          </a:p>
          <a:p>
            <a:pPr lvl="3" rtl="0" eaLnBrk="1" latinLnBrk="0" hangingPunct="1"/>
            <a:r>
              <a:rPr lang="el-GR" noProof="0" dirty="0"/>
              <a:t>Τέταρτου επιπέδου</a:t>
            </a:r>
          </a:p>
          <a:p>
            <a:pPr lvl="4" rtl="0" eaLnBrk="1" latinLnBrk="0" hangingPunct="1"/>
            <a:r>
              <a:rPr lang="el-GR" noProof="0" dirty="0"/>
              <a:t>Πέμπτου επιπέδου</a:t>
            </a:r>
            <a:endParaRPr kumimoji="0"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EBDBA1BE-D632-4B0C-BCAC-F358D3723F44}" type="datetime1">
              <a:rPr lang="el-GR" noProof="0" smtClean="0"/>
              <a:t>19/11/2024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Στυλ κύριου τίτλου</a:t>
            </a:r>
            <a:endParaRPr lang="el-GR" noProof="0" dirty="0"/>
          </a:p>
        </p:txBody>
      </p:sp>
      <p:sp>
        <p:nvSpPr>
          <p:cNvPr id="3" name="Θέση περιεχομένου 2"/>
          <p:cNvSpPr>
            <a:spLocks noGrp="1"/>
          </p:cNvSpPr>
          <p:nvPr>
            <p:ph idx="1"/>
          </p:nvPr>
        </p:nvSpPr>
        <p:spPr/>
        <p:txBody>
          <a:bodyPr rtlCol="0"/>
          <a:lstStyle>
            <a:lvl1pPr>
              <a:defRPr/>
            </a:lvl1pPr>
            <a:lvl5pPr>
              <a:defRPr/>
            </a:lvl5pPr>
            <a:lvl6pPr>
              <a:defRPr/>
            </a:lvl6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64E987BD-D86C-4F90-840D-029B5B0D5166}" type="datetime1">
              <a:rPr lang="el-GR" noProof="0" smtClean="0"/>
              <a:t>19/11/2024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l-GR" noProof="0"/>
              <a:t>Στυλ κύριου τίτλου</a:t>
            </a:r>
            <a:endParaRPr kumimoji="0" lang="el-GR" noProof="0" dirty="0"/>
          </a:p>
        </p:txBody>
      </p:sp>
      <p:sp>
        <p:nvSpPr>
          <p:cNvPr id="3" name="Θέση κειμένου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l-GR" noProof="0"/>
              <a:t>Στυλ υποδείγματος κειμένου</a:t>
            </a:r>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7D08FD8B-C90A-4814-933D-82CA745BBBCB}" type="datetime1">
              <a:rPr lang="el-GR" noProof="0" smtClean="0"/>
              <a:t>19/11/2024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Στυλ κύριου τίτλου</a:t>
            </a:r>
            <a:endParaRPr lang="el-GR" noProof="0" dirty="0"/>
          </a:p>
        </p:txBody>
      </p:sp>
      <p:sp>
        <p:nvSpPr>
          <p:cNvPr id="3" name="Θέση περιεχομένου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4" name="Θέση περιεχομένου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F718ADF-E857-4F21-A81D-97F68CD96C68}" type="datetime1">
              <a:rPr lang="el-GR" noProof="0" smtClean="0"/>
              <a:t>19/11/2024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l-GR" noProof="0"/>
              <a:t>Στυλ κύριου τίτλου</a:t>
            </a:r>
            <a:endParaRPr lang="el-GR" noProof="0" dirty="0"/>
          </a:p>
        </p:txBody>
      </p:sp>
      <p:sp>
        <p:nvSpPr>
          <p:cNvPr id="3" name="Θέση κειμένου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l-GR" noProof="0"/>
              <a:t>Στυλ υποδείγματος κειμένου</a:t>
            </a:r>
          </a:p>
        </p:txBody>
      </p:sp>
      <p:sp>
        <p:nvSpPr>
          <p:cNvPr id="5" name="Θέση περιεχομένου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4" name="Θέση κειμένου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l-GR" noProof="0"/>
              <a:t>Στυλ υποδείγματος κειμένου</a:t>
            </a:r>
          </a:p>
        </p:txBody>
      </p:sp>
      <p:sp>
        <p:nvSpPr>
          <p:cNvPr id="6" name="Θέση περιεχομένου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28" name="Θέση υποσέλιδου 27"/>
          <p:cNvSpPr>
            <a:spLocks noGrp="1"/>
          </p:cNvSpPr>
          <p:nvPr>
            <p:ph type="ftr" sz="quarter" idx="12"/>
          </p:nvPr>
        </p:nvSpPr>
        <p:spPr/>
        <p:txBody>
          <a:bodyPr rtlCol="0"/>
          <a:lstStyle/>
          <a:p>
            <a:pPr rtl="0"/>
            <a:r>
              <a:rPr lang="el-GR" noProof="0" dirty="0"/>
              <a:t>Προσθήκη υποσέλιδου</a:t>
            </a:r>
          </a:p>
        </p:txBody>
      </p:sp>
      <p:sp>
        <p:nvSpPr>
          <p:cNvPr id="26" name="Θέση ημερομηνίας 25"/>
          <p:cNvSpPr>
            <a:spLocks noGrp="1"/>
          </p:cNvSpPr>
          <p:nvPr>
            <p:ph type="dt" sz="half" idx="10"/>
          </p:nvPr>
        </p:nvSpPr>
        <p:spPr/>
        <p:txBody>
          <a:bodyPr rtlCol="0"/>
          <a:lstStyle/>
          <a:p>
            <a:pPr rtl="0"/>
            <a:fld id="{E523F185-359C-4B85-9499-787CBA1D5A75}" type="datetime1">
              <a:rPr lang="el-GR" noProof="0" smtClean="0"/>
              <a:t>19/11/2024</a:t>
            </a:fld>
            <a:endParaRPr lang="el-GR" noProof="0" dirty="0"/>
          </a:p>
        </p:txBody>
      </p:sp>
      <p:sp>
        <p:nvSpPr>
          <p:cNvPr id="27" name="Θέση αριθμού διαφάνειας 26"/>
          <p:cNvSpPr>
            <a:spLocks noGrp="1"/>
          </p:cNvSpPr>
          <p:nvPr>
            <p:ph type="sldNum" sz="quarter" idx="11"/>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el-GR" noProof="0"/>
              <a:t>Στυλ κύριου τίτλου</a:t>
            </a:r>
            <a:endParaRPr lang="el-GR" noProof="0" dirty="0"/>
          </a:p>
        </p:txBody>
      </p:sp>
      <p:sp>
        <p:nvSpPr>
          <p:cNvPr id="4" name="Θέση υποσέλιδου 3"/>
          <p:cNvSpPr>
            <a:spLocks noGrp="1"/>
          </p:cNvSpPr>
          <p:nvPr>
            <p:ph type="ftr" sz="quarter" idx="11"/>
          </p:nvPr>
        </p:nvSpPr>
        <p:spPr>
          <a:xfrm>
            <a:off x="7010400" y="612648"/>
            <a:ext cx="1767840" cy="457200"/>
          </a:xfrm>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a:xfrm>
            <a:off x="8778240" y="612648"/>
            <a:ext cx="1276352" cy="457200"/>
          </a:xfrm>
        </p:spPr>
        <p:txBody>
          <a:bodyPr rtlCol="0"/>
          <a:lstStyle/>
          <a:p>
            <a:pPr rtl="0"/>
            <a:fld id="{092AA6E9-5537-4F6B-AF24-CE87CFABB2FE}" type="datetime1">
              <a:rPr lang="el-GR" noProof="0" smtClean="0"/>
              <a:t>19/11/2024</a:t>
            </a:fld>
            <a:endParaRPr lang="el-GR" noProof="0" dirty="0"/>
          </a:p>
        </p:txBody>
      </p:sp>
      <p:sp>
        <p:nvSpPr>
          <p:cNvPr id="5" name="Θέση αριθμού διαφάνειας 4"/>
          <p:cNvSpPr>
            <a:spLocks noGrp="1"/>
          </p:cNvSpPr>
          <p:nvPr>
            <p:ph type="sldNum" sz="quarter" idx="12"/>
          </p:nvPr>
        </p:nvSpPr>
        <p:spPr>
          <a:xfrm>
            <a:off x="10899648" y="2272"/>
            <a:ext cx="1016000" cy="365760"/>
          </a:xfrm>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2A96F4DC-7CA3-4BB1-A0B7-D6BFD97F0CE4}" type="datetime1">
              <a:rPr lang="el-GR" noProof="0" smtClean="0"/>
              <a:t>19/11/2024</a:t>
            </a:fld>
            <a:endParaRPr lang="el-GR" noProof="0" dirty="0"/>
          </a:p>
        </p:txBody>
      </p:sp>
      <p:sp>
        <p:nvSpPr>
          <p:cNvPr id="4" name="Θέση αριθμού διαφάνειας 3"/>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l-GR" noProof="0" dirty="0"/>
              <a:t>Επεξεργασία στυλ κύριου τίτλου</a:t>
            </a:r>
          </a:p>
        </p:txBody>
      </p:sp>
      <p:sp>
        <p:nvSpPr>
          <p:cNvPr id="4" name="Θέση περιεχομένου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l-GR" noProof="0"/>
              <a:t>Στυλ υποδείγματος κειμένου</a:t>
            </a:r>
          </a:p>
          <a:p>
            <a:pPr lvl="1" rtl="0" eaLnBrk="1" latinLnBrk="0" hangingPunct="1"/>
            <a:r>
              <a:rPr lang="el-GR" noProof="0"/>
              <a:t>Δεύτερου επιπέδου</a:t>
            </a:r>
          </a:p>
          <a:p>
            <a:pPr lvl="2" rtl="0" eaLnBrk="1" latinLnBrk="0" hangingPunct="1"/>
            <a:r>
              <a:rPr lang="el-GR" noProof="0"/>
              <a:t>Τρίτου επιπέδου</a:t>
            </a:r>
          </a:p>
          <a:p>
            <a:pPr lvl="3" rtl="0" eaLnBrk="1" latinLnBrk="0" hangingPunct="1"/>
            <a:r>
              <a:rPr lang="el-GR" noProof="0"/>
              <a:t>Τέταρτου επιπέδου</a:t>
            </a:r>
          </a:p>
          <a:p>
            <a:pPr lvl="4" rtl="0" eaLnBrk="1" latinLnBrk="0" hangingPunct="1"/>
            <a:r>
              <a:rPr lang="el-GR" noProof="0"/>
              <a:t>Πέμπτου επιπέδου</a:t>
            </a:r>
            <a:endParaRPr kumimoji="0" lang="el-GR" noProof="0" dirty="0"/>
          </a:p>
        </p:txBody>
      </p:sp>
      <p:sp>
        <p:nvSpPr>
          <p:cNvPr id="3" name="Θέση κειμένου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l-GR" noProof="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AEEF394-60AA-42E5-BBA6-785914B12B3E}" type="datetime1">
              <a:rPr lang="el-GR" noProof="0" smtClean="0"/>
              <a:t>19/11/2024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l-GR" noProof="0"/>
              <a:t>Στυλ κύριου τίτλου</a:t>
            </a:r>
            <a:endParaRPr lang="el-GR" noProof="0"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l-GR" noProof="0"/>
              <a:t>Κάντε κλικ στο εικονίδιο για να προσθέσετε εικόνα</a:t>
            </a:r>
            <a:endParaRPr kumimoji="0" lang="el-GR" noProof="0" dirty="0"/>
          </a:p>
        </p:txBody>
      </p:sp>
      <p:sp>
        <p:nvSpPr>
          <p:cNvPr id="4" name="Θέση κειμένου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l-GR" noProof="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FBF9933F-5606-408E-9CA3-40EE5E1D4EDD}" type="datetime1">
              <a:rPr lang="el-GR" noProof="0" smtClean="0"/>
              <a:t>19/11/2024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9" name="Ορθογώνιο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0" name="Ορθογώνιο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1" name="Ορθογώνιο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2" name="Ορθογώνιο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useBgFill="1">
        <p:nvSpPr>
          <p:cNvPr id="33" name="Στρογγυλεμένο ορθογώνιο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useBgFill="1">
        <p:nvSpPr>
          <p:cNvPr id="34" name="Στρογγυλεμένο ορθογώνιο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5" name="Ορθογώνιο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6" name="Ορθογώνιο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7" name="Ορθογώνιο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8" name="Ορθογώνιο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39" name="Ορθογώνιο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40" name="Ορθογώνιο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l-GR" sz="1800" noProof="0" dirty="0"/>
          </a:p>
        </p:txBody>
      </p:sp>
      <p:sp>
        <p:nvSpPr>
          <p:cNvPr id="22" name="Θέση τίτλου 21"/>
          <p:cNvSpPr>
            <a:spLocks noGrp="1"/>
          </p:cNvSpPr>
          <p:nvPr>
            <p:ph type="title"/>
          </p:nvPr>
        </p:nvSpPr>
        <p:spPr>
          <a:xfrm>
            <a:off x="609600" y="1143000"/>
            <a:ext cx="10972800" cy="1066800"/>
          </a:xfrm>
          <a:prstGeom prst="rect">
            <a:avLst/>
          </a:prstGeom>
        </p:spPr>
        <p:txBody>
          <a:bodyPr vert="horz" rtlCol="0" anchor="ctr">
            <a:normAutofit/>
          </a:bodyPr>
          <a:lstStyle/>
          <a:p>
            <a:pPr rtl="0"/>
            <a:r>
              <a:rPr lang="el-GR" noProof="0" dirty="0"/>
              <a:t>Κάντε κλικ για να επεξεργαστείτε το Στυλ κύριου τίτλου</a:t>
            </a:r>
          </a:p>
        </p:txBody>
      </p:sp>
      <p:sp>
        <p:nvSpPr>
          <p:cNvPr id="13" name="Θέση κειμένου 12"/>
          <p:cNvSpPr>
            <a:spLocks noGrp="1"/>
          </p:cNvSpPr>
          <p:nvPr>
            <p:ph type="body" idx="1"/>
          </p:nvPr>
        </p:nvSpPr>
        <p:spPr>
          <a:xfrm>
            <a:off x="609600" y="2249424"/>
            <a:ext cx="10972800" cy="4325112"/>
          </a:xfrm>
          <a:prstGeom prst="rect">
            <a:avLst/>
          </a:prstGeom>
        </p:spPr>
        <p:txBody>
          <a:bodyPr vert="horz" rtlCol="0">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3" name="Θέση υποσέλιδου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l-GR" noProof="0" dirty="0"/>
              <a:t>Προσθήκη υποσέλιδου</a:t>
            </a:r>
          </a:p>
        </p:txBody>
      </p:sp>
      <p:sp>
        <p:nvSpPr>
          <p:cNvPr id="14" name="Θέση ημερομηνίας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8765B0B5-24AB-4F94-A830-10E885314E42}" type="datetime1">
              <a:rPr lang="el-GR" noProof="0" smtClean="0"/>
              <a:t>19/11/2024</a:t>
            </a:fld>
            <a:endParaRPr lang="el-GR" noProof="0" dirty="0"/>
          </a:p>
        </p:txBody>
      </p:sp>
      <p:sp>
        <p:nvSpPr>
          <p:cNvPr id="23" name="Θέση αριθμού διαφάνειας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l-GR" noProof="0" smtClean="0"/>
              <a:t>‹#›</a:t>
            </a:fld>
            <a:endParaRPr lang="el-G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ln.jaipuria.ac.in:8080/jspui/bitstream/123456789/3102/1/The%20executives%20guide%20to%20better%20listenin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94679" y="763556"/>
            <a:ext cx="11277600" cy="1906666"/>
          </a:xfrm>
        </p:spPr>
        <p:txBody>
          <a:bodyPr rtlCol="0">
            <a:normAutofit fontScale="90000"/>
          </a:bodyPr>
          <a:lstStyle/>
          <a:p>
            <a:r>
              <a:rPr lang="en-US" b="1" dirty="0">
                <a:solidFill>
                  <a:srgbClr val="FFFF00"/>
                </a:solidFill>
              </a:rPr>
              <a:t>Active Listening</a:t>
            </a:r>
            <a:r>
              <a:rPr lang="el-GR" dirty="0"/>
              <a:t>: </a:t>
            </a:r>
            <a:br>
              <a:rPr lang="en-US"/>
            </a:br>
            <a:r>
              <a:rPr lang="en-GB"/>
              <a:t>Active </a:t>
            </a:r>
            <a:r>
              <a:rPr lang="en-GB" dirty="0"/>
              <a:t>Listening experiential </a:t>
            </a:r>
            <a:r>
              <a:rPr lang="en-GB"/>
              <a:t>workshop: the </a:t>
            </a:r>
            <a:r>
              <a:rPr lang="en-GB" dirty="0"/>
              <a:t>Art of Listening to Words and Emotions</a:t>
            </a:r>
            <a:endParaRPr lang="el-GR" dirty="0"/>
          </a:p>
        </p:txBody>
      </p:sp>
      <p:sp>
        <p:nvSpPr>
          <p:cNvPr id="3" name="Υπότιτλος 2"/>
          <p:cNvSpPr>
            <a:spLocks noGrp="1"/>
          </p:cNvSpPr>
          <p:nvPr>
            <p:ph type="subTitle" idx="1"/>
          </p:nvPr>
        </p:nvSpPr>
        <p:spPr>
          <a:xfrm>
            <a:off x="251255" y="3937008"/>
            <a:ext cx="5432853" cy="1752600"/>
          </a:xfrm>
        </p:spPr>
        <p:txBody>
          <a:bodyPr rtlCol="0">
            <a:normAutofit/>
          </a:bodyPr>
          <a:lstStyle/>
          <a:p>
            <a:pPr rtl="0"/>
            <a:r>
              <a:rPr lang="en-US" dirty="0" err="1"/>
              <a:t>Dr</a:t>
            </a:r>
            <a:r>
              <a:rPr lang="el-GR" dirty="0"/>
              <a:t>.</a:t>
            </a:r>
            <a:r>
              <a:rPr lang="en-US" dirty="0"/>
              <a:t> Maria Bakatsaki</a:t>
            </a:r>
            <a:endParaRPr lang="el-GR" dirty="0"/>
          </a:p>
          <a:p>
            <a:pPr rtl="0"/>
            <a:r>
              <a:rPr lang="en-US" sz="1800" dirty="0"/>
              <a:t>School of Production Engineering and Management</a:t>
            </a:r>
          </a:p>
          <a:p>
            <a:pPr rtl="0"/>
            <a:r>
              <a:rPr lang="en-US" sz="1800" dirty="0"/>
              <a:t>Technical University of Crete</a:t>
            </a:r>
            <a:endParaRPr lang="el-GR" sz="1800" dirty="0"/>
          </a:p>
          <a:p>
            <a:pPr rtl="0"/>
            <a:r>
              <a:rPr lang="en-US" sz="1600" dirty="0"/>
              <a:t>mbakatsaki@tuc.gr</a:t>
            </a:r>
            <a:endParaRPr lang="el-GR" sz="1600" dirty="0"/>
          </a:p>
        </p:txBody>
      </p:sp>
      <p:pic>
        <p:nvPicPr>
          <p:cNvPr id="7" name="Εικόνα 6"/>
          <p:cNvPicPr>
            <a:picLocks noChangeAspect="1"/>
          </p:cNvPicPr>
          <p:nvPr/>
        </p:nvPicPr>
        <p:blipFill>
          <a:blip r:embed="rId3"/>
          <a:stretch>
            <a:fillRect/>
          </a:stretch>
        </p:blipFill>
        <p:spPr>
          <a:xfrm>
            <a:off x="379098" y="5402338"/>
            <a:ext cx="2017951" cy="823031"/>
          </a:xfrm>
          <a:prstGeom prst="rect">
            <a:avLst/>
          </a:prstGeom>
        </p:spPr>
      </p:pic>
      <p:pic>
        <p:nvPicPr>
          <p:cNvPr id="9" name="Picture 4">
            <a:extLst>
              <a:ext uri="{FF2B5EF4-FFF2-40B4-BE49-F238E27FC236}">
                <a16:creationId xmlns:a16="http://schemas.microsoft.com/office/drawing/2014/main" id="{1A5770A3-6B4F-843C-AAB7-26EC107BA4D4}"/>
              </a:ext>
            </a:extLst>
          </p:cNvPr>
          <p:cNvPicPr/>
          <p:nvPr/>
        </p:nvPicPr>
        <p:blipFill>
          <a:blip r:embed="rId4"/>
          <a:stretch>
            <a:fillRect/>
          </a:stretch>
        </p:blipFill>
        <p:spPr>
          <a:xfrm>
            <a:off x="7339913" y="4300151"/>
            <a:ext cx="4361935" cy="24219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4710-D12E-5A6C-F4A6-BB8617EB23F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21E5181-8570-3D6D-819B-09F2344C37C6}"/>
              </a:ext>
            </a:extLst>
          </p:cNvPr>
          <p:cNvSpPr>
            <a:spLocks noGrp="1"/>
          </p:cNvSpPr>
          <p:nvPr>
            <p:ph type="title"/>
          </p:nvPr>
        </p:nvSpPr>
        <p:spPr>
          <a:xfrm>
            <a:off x="609600" y="677662"/>
            <a:ext cx="10972800" cy="1066800"/>
          </a:xfrm>
        </p:spPr>
        <p:txBody>
          <a:bodyPr rtlCol="0">
            <a:normAutofit/>
          </a:bodyPr>
          <a:lstStyle/>
          <a:p>
            <a:pPr rtl="0"/>
            <a:r>
              <a:rPr lang="en-US" dirty="0"/>
              <a:t>Transformative Potential</a:t>
            </a:r>
            <a:endParaRPr lang="el-GR" dirty="0"/>
          </a:p>
        </p:txBody>
      </p:sp>
      <p:sp>
        <p:nvSpPr>
          <p:cNvPr id="3" name="Θέση περιεχομένου 2">
            <a:extLst>
              <a:ext uri="{FF2B5EF4-FFF2-40B4-BE49-F238E27FC236}">
                <a16:creationId xmlns:a16="http://schemas.microsoft.com/office/drawing/2014/main" id="{3EB1B8A1-D431-7A27-C12D-E597A73D4BC0}"/>
              </a:ext>
            </a:extLst>
          </p:cNvPr>
          <p:cNvSpPr>
            <a:spLocks noGrp="1"/>
          </p:cNvSpPr>
          <p:nvPr>
            <p:ph idx="1"/>
          </p:nvPr>
        </p:nvSpPr>
        <p:spPr>
          <a:xfrm>
            <a:off x="609600" y="1989438"/>
            <a:ext cx="10972800" cy="4585098"/>
          </a:xfrm>
        </p:spPr>
        <p:txBody>
          <a:bodyPr rtlCol="0">
            <a:normAutofit fontScale="92500" lnSpcReduction="20000"/>
          </a:bodyPr>
          <a:lstStyle/>
          <a:p>
            <a:r>
              <a:rPr lang="en-US" dirty="0"/>
              <a:t>This fosters integrity and ethical behavior, empowering people to be authentic and innovative. </a:t>
            </a:r>
          </a:p>
          <a:p>
            <a:r>
              <a:rPr lang="en-US" dirty="0"/>
              <a:t>When open dialogue is paired with empathy, compassion, and openness, it strengthens social cohesion, resilience, and a sense of belonging, ultimately contributing to the overall well-being of society. </a:t>
            </a:r>
          </a:p>
          <a:p>
            <a:r>
              <a:rPr lang="en-US" dirty="0"/>
              <a:t>This encourages people to become engaged citizens who actively participate in civic life, fostering a more informed and democratic society.</a:t>
            </a:r>
          </a:p>
          <a:p>
            <a:r>
              <a:rPr lang="en-US" dirty="0"/>
              <a:t>In the professional realm, active listening is an essential skill for effective leadership and team collaboration </a:t>
            </a:r>
          </a:p>
          <a:p>
            <a:r>
              <a:rPr lang="en-US" dirty="0"/>
              <a:t>By actively listening to stakeholders, businesses can develop practices that align with ecological principles, contributing to a more sustainable and regenerative economy.</a:t>
            </a:r>
          </a:p>
          <a:p>
            <a:r>
              <a:rPr lang="en-US"/>
              <a:t>Integrating </a:t>
            </a:r>
            <a:r>
              <a:rPr lang="en-US" dirty="0"/>
              <a:t>cultural and Indigenous knowledge into ecological practices. </a:t>
            </a:r>
          </a:p>
        </p:txBody>
      </p:sp>
    </p:spTree>
    <p:extLst>
      <p:ext uri="{BB962C8B-B14F-4D97-AF65-F5344CB8AC3E}">
        <p14:creationId xmlns:p14="http://schemas.microsoft.com/office/powerpoint/2010/main" val="13411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77662"/>
            <a:ext cx="10972800" cy="1066800"/>
          </a:xfrm>
        </p:spPr>
        <p:txBody>
          <a:bodyPr rtlCol="0">
            <a:normAutofit/>
          </a:bodyPr>
          <a:lstStyle/>
          <a:p>
            <a:pPr rtl="0"/>
            <a:r>
              <a:rPr lang="en-US" dirty="0"/>
              <a:t>Benefits of Active Listening in Teaching</a:t>
            </a:r>
            <a:endParaRPr lang="el-GR" dirty="0"/>
          </a:p>
        </p:txBody>
      </p:sp>
      <p:sp>
        <p:nvSpPr>
          <p:cNvPr id="3" name="Θέση περιεχομένου 2"/>
          <p:cNvSpPr>
            <a:spLocks noGrp="1"/>
          </p:cNvSpPr>
          <p:nvPr>
            <p:ph idx="1"/>
          </p:nvPr>
        </p:nvSpPr>
        <p:spPr>
          <a:xfrm>
            <a:off x="609600" y="1989438"/>
            <a:ext cx="10972800" cy="4585098"/>
          </a:xfrm>
        </p:spPr>
        <p:txBody>
          <a:bodyPr rtlCol="0">
            <a:normAutofit fontScale="92500" lnSpcReduction="20000"/>
          </a:bodyPr>
          <a:lstStyle/>
          <a:p>
            <a:r>
              <a:rPr lang="en-US" dirty="0"/>
              <a:t>It concerns not only the teacher-student relationship but also the relationships among students. </a:t>
            </a:r>
          </a:p>
          <a:p>
            <a:r>
              <a:rPr lang="en-US" dirty="0"/>
              <a:t>It is a remarkably effective tool that signals the teacher's commitment to:</a:t>
            </a:r>
          </a:p>
          <a:p>
            <a:pPr lvl="1">
              <a:buFont typeface="Wingdings" panose="05000000000000000000" pitchFamily="2" charset="2"/>
              <a:buChar char="Ø"/>
            </a:pPr>
            <a:r>
              <a:rPr lang="en-US" dirty="0"/>
              <a:t>Showing respect for students' knowledge and opinions</a:t>
            </a:r>
          </a:p>
          <a:p>
            <a:pPr lvl="1">
              <a:buFont typeface="Wingdings" panose="05000000000000000000" pitchFamily="2" charset="2"/>
              <a:buChar char="Ø"/>
            </a:pPr>
            <a:r>
              <a:rPr lang="en-US" dirty="0"/>
              <a:t>Valuing the students' contributions to their education</a:t>
            </a:r>
          </a:p>
          <a:p>
            <a:pPr lvl="1">
              <a:buFont typeface="Wingdings" panose="05000000000000000000" pitchFamily="2" charset="2"/>
              <a:buChar char="Ø"/>
            </a:pPr>
            <a:r>
              <a:rPr lang="en-US" dirty="0"/>
              <a:t>Promoting the importance of dialogue</a:t>
            </a:r>
          </a:p>
          <a:p>
            <a:pPr lvl="1">
              <a:buFont typeface="Wingdings" panose="05000000000000000000" pitchFamily="2" charset="2"/>
              <a:buChar char="Ø"/>
            </a:pPr>
            <a:r>
              <a:rPr lang="en-US" dirty="0"/>
              <a:t>Understanding that all opinions are welcome</a:t>
            </a:r>
          </a:p>
          <a:p>
            <a:r>
              <a:rPr lang="en-US" dirty="0"/>
              <a:t>A climate of trust is created, improving both the teacher-student relationship and the relationships among students, as confrontations and tensions are reduced. </a:t>
            </a:r>
          </a:p>
          <a:p>
            <a:r>
              <a:rPr lang="en-US" dirty="0"/>
              <a:t>When students feel that their voices are heard, they are more likely to feel like active members of the academic community and are encouraged to work harder to achieve their learning goals.</a:t>
            </a:r>
            <a:endParaRPr lang="el-GR" dirty="0"/>
          </a:p>
        </p:txBody>
      </p:sp>
    </p:spTree>
    <p:extLst>
      <p:ext uri="{BB962C8B-B14F-4D97-AF65-F5344CB8AC3E}">
        <p14:creationId xmlns:p14="http://schemas.microsoft.com/office/powerpoint/2010/main" val="422464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8897" y="451021"/>
            <a:ext cx="10972800" cy="1066800"/>
          </a:xfrm>
        </p:spPr>
        <p:txBody>
          <a:bodyPr rtlCol="0"/>
          <a:lstStyle/>
          <a:p>
            <a:pPr rtl="0"/>
            <a:r>
              <a:rPr lang="en-US" dirty="0"/>
              <a:t>A few application </a:t>
            </a:r>
            <a:r>
              <a:rPr lang="el-GR" dirty="0"/>
              <a:t>‘</a:t>
            </a:r>
            <a:r>
              <a:rPr lang="en-US" dirty="0"/>
              <a:t>tips’ in teaching</a:t>
            </a:r>
            <a:r>
              <a:rPr lang="el-GR" dirty="0"/>
              <a:t> </a:t>
            </a:r>
          </a:p>
        </p:txBody>
      </p:sp>
      <p:pic>
        <p:nvPicPr>
          <p:cNvPr id="5" name="Picture 19" descr="https://blog.tcea.org/wp-content/uploads/2021/10/Tips-for-Active-Listening-5.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78443" y="1450889"/>
            <a:ext cx="9003957" cy="5102311"/>
          </a:xfrm>
          <a:prstGeom prst="rect">
            <a:avLst/>
          </a:prstGeom>
          <a:noFill/>
          <a:ln>
            <a:noFill/>
          </a:ln>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609600" y="624016"/>
            <a:ext cx="10972800" cy="1066800"/>
          </a:xfrm>
        </p:spPr>
        <p:txBody>
          <a:bodyPr rtlCol="0"/>
          <a:lstStyle/>
          <a:p>
            <a:r>
              <a:rPr lang="en-GB" dirty="0"/>
              <a:t>How can we confront a Verbal Assault?</a:t>
            </a:r>
            <a:endParaRPr lang="el-GR" dirty="0"/>
          </a:p>
        </p:txBody>
      </p:sp>
      <p:sp>
        <p:nvSpPr>
          <p:cNvPr id="6" name="Θέση κειμένου 5"/>
          <p:cNvSpPr>
            <a:spLocks noGrp="1"/>
          </p:cNvSpPr>
          <p:nvPr>
            <p:ph sz="half" idx="1"/>
          </p:nvPr>
        </p:nvSpPr>
        <p:spPr>
          <a:xfrm>
            <a:off x="609600" y="2001795"/>
            <a:ext cx="10972800" cy="4589505"/>
          </a:xfrm>
        </p:spPr>
        <p:txBody>
          <a:bodyPr rtlCol="0">
            <a:normAutofit/>
          </a:bodyPr>
          <a:lstStyle/>
          <a:p>
            <a:pPr marL="0" indent="0">
              <a:buNone/>
            </a:pPr>
            <a:r>
              <a:rPr lang="en-US" sz="2200" b="1" dirty="0"/>
              <a:t>EMPLOYEE/COLLEAGUE: </a:t>
            </a:r>
            <a:r>
              <a:rPr lang="en-US" sz="2200" i="1" dirty="0"/>
              <a:t>“Victims like me have to work even on Saturdays, while you're absent watching football games! Who do you think you are? You're taking a double salary, and you only think about yourself.”</a:t>
            </a:r>
            <a:r>
              <a:rPr lang="en-US" sz="2200" dirty="0"/>
              <a:t>. </a:t>
            </a:r>
          </a:p>
          <a:p>
            <a:pPr marL="0" indent="0">
              <a:buNone/>
            </a:pPr>
            <a:endParaRPr lang="en-US" sz="2200" dirty="0"/>
          </a:p>
          <a:p>
            <a:pPr marL="0" indent="0">
              <a:buNone/>
            </a:pPr>
            <a:r>
              <a:rPr lang="en-GB" sz="2200" b="1" dirty="0"/>
              <a:t>What would you reply to this verbal assault?</a:t>
            </a:r>
          </a:p>
          <a:p>
            <a:pPr marL="0" indent="0">
              <a:buNone/>
            </a:pPr>
            <a:endParaRPr lang="en-US" sz="2200" b="1" dirty="0"/>
          </a:p>
          <a:p>
            <a:pPr lvl="1"/>
            <a:r>
              <a:rPr lang="en-US" sz="2200" dirty="0"/>
              <a:t>“</a:t>
            </a:r>
            <a:r>
              <a:rPr lang="en-US" sz="2200" i="1" dirty="0"/>
              <a:t>Don't be negative. Working on weekends when necessary is explicitly mentioned in your contract. If you didn't notice it, now is a good opportunity to read it more carefully. Oh, and I forgot to mention that your raise has already been arranged for next month</a:t>
            </a:r>
            <a:r>
              <a:rPr lang="en-US" sz="2200" dirty="0"/>
              <a:t>!”  or</a:t>
            </a:r>
          </a:p>
          <a:p>
            <a:pPr lvl="1"/>
            <a:r>
              <a:rPr lang="en-US" sz="2200" dirty="0"/>
              <a:t>“</a:t>
            </a:r>
            <a:r>
              <a:rPr lang="en-US" sz="2200" i="1" dirty="0"/>
              <a:t>I understand… So, I guess I’ll need to find someone else to work overtime.”</a:t>
            </a:r>
          </a:p>
        </p:txBody>
      </p:sp>
      <p:sp>
        <p:nvSpPr>
          <p:cNvPr id="4" name="TextBox 3"/>
          <p:cNvSpPr txBox="1"/>
          <p:nvPr/>
        </p:nvSpPr>
        <p:spPr>
          <a:xfrm>
            <a:off x="9125179" y="5943013"/>
            <a:ext cx="2588456" cy="368439"/>
          </a:xfrm>
          <a:prstGeom prst="rect">
            <a:avLst/>
          </a:prstGeom>
          <a:noFill/>
        </p:spPr>
        <p:txBody>
          <a:bodyPr wrap="square" rtlCol="0">
            <a:spAutoFit/>
          </a:bodyPr>
          <a:lstStyle/>
          <a:p>
            <a:r>
              <a:rPr lang="en-US" dirty="0"/>
              <a:t>Source: Payne, 2001</a:t>
            </a:r>
          </a:p>
        </p:txBody>
      </p:sp>
    </p:spTree>
    <p:extLst>
      <p:ext uri="{BB962C8B-B14F-4D97-AF65-F5344CB8AC3E}">
        <p14:creationId xmlns:p14="http://schemas.microsoft.com/office/powerpoint/2010/main" val="36926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609600" y="624016"/>
            <a:ext cx="10972800" cy="1066800"/>
          </a:xfrm>
        </p:spPr>
        <p:txBody>
          <a:bodyPr rtlCol="0"/>
          <a:lstStyle/>
          <a:p>
            <a:pPr rtl="0"/>
            <a:r>
              <a:rPr lang="en-US" dirty="0"/>
              <a:t> Verbal Assault-Solution</a:t>
            </a:r>
            <a:endParaRPr lang="el-GR" dirty="0"/>
          </a:p>
        </p:txBody>
      </p:sp>
      <p:sp>
        <p:nvSpPr>
          <p:cNvPr id="6" name="Θέση κειμένου 5"/>
          <p:cNvSpPr>
            <a:spLocks noGrp="1"/>
          </p:cNvSpPr>
          <p:nvPr>
            <p:ph sz="half" idx="1"/>
          </p:nvPr>
        </p:nvSpPr>
        <p:spPr>
          <a:xfrm>
            <a:off x="609600" y="2001795"/>
            <a:ext cx="10972800" cy="4589505"/>
          </a:xfrm>
        </p:spPr>
        <p:txBody>
          <a:bodyPr rtlCol="0">
            <a:normAutofit/>
          </a:bodyPr>
          <a:lstStyle/>
          <a:p>
            <a:pPr marL="0" indent="0" algn="ctr">
              <a:lnSpc>
                <a:spcPct val="150000"/>
              </a:lnSpc>
              <a:buNone/>
            </a:pPr>
            <a:r>
              <a:rPr lang="en-US" sz="3600" b="1" dirty="0"/>
              <a:t> </a:t>
            </a:r>
            <a:r>
              <a:rPr lang="el-GR" sz="3600" b="1" dirty="0"/>
              <a:t>      </a:t>
            </a:r>
            <a:r>
              <a:rPr lang="en-US" sz="3600" b="1" dirty="0"/>
              <a:t>None reply is correct!!</a:t>
            </a:r>
          </a:p>
          <a:p>
            <a:pPr marL="0" indent="0" algn="ctr">
              <a:buNone/>
            </a:pPr>
            <a:endParaRPr lang="en-US" sz="2200" dirty="0"/>
          </a:p>
          <a:p>
            <a:pPr marL="0" indent="0">
              <a:buNone/>
            </a:pPr>
            <a:r>
              <a:rPr lang="en-US" sz="2200" b="1" dirty="0"/>
              <a:t>What you should do:</a:t>
            </a:r>
          </a:p>
          <a:p>
            <a:pPr lvl="1">
              <a:buFont typeface="Wingdings" panose="05000000000000000000" pitchFamily="2" charset="2"/>
              <a:buChar char="Ø"/>
            </a:pPr>
            <a:r>
              <a:rPr lang="en-US" sz="2200" b="1" dirty="0"/>
              <a:t>Try asking a question. </a:t>
            </a:r>
            <a:r>
              <a:rPr lang="en-US" sz="2200" dirty="0"/>
              <a:t>Questions force others to think, whereas they may instinctively just want to react.</a:t>
            </a:r>
          </a:p>
          <a:p>
            <a:pPr lvl="1">
              <a:buFont typeface="Wingdings" panose="05000000000000000000" pitchFamily="2" charset="2"/>
              <a:buChar char="Ø"/>
            </a:pPr>
            <a:r>
              <a:rPr lang="en-US" sz="2200" dirty="0"/>
              <a:t>If you ignore the assaults and continue to ask questions, the anger will often subside.</a:t>
            </a:r>
          </a:p>
          <a:p>
            <a:pPr lvl="1">
              <a:buFont typeface="Wingdings" panose="05000000000000000000" pitchFamily="2" charset="2"/>
              <a:buChar char="Ø"/>
            </a:pPr>
            <a:r>
              <a:rPr lang="en-US" sz="2200" dirty="0"/>
              <a:t>In the first response, even if you're right, you'll fall into the other person's trap. Your reaction will be emotional, and the result will likely be a heated argument with no winner.</a:t>
            </a:r>
          </a:p>
          <a:p>
            <a:pPr lvl="1">
              <a:buFont typeface="Wingdings" panose="05000000000000000000" pitchFamily="2" charset="2"/>
              <a:buChar char="Ø"/>
            </a:pPr>
            <a:r>
              <a:rPr lang="en-US" sz="2200" dirty="0"/>
              <a:t>In the second response, the other person may stop shouting, but it sends the message that shouting loudly will get him/her what he</a:t>
            </a:r>
            <a:r>
              <a:rPr lang="en-US" sz="2200"/>
              <a:t>/she wants.</a:t>
            </a:r>
            <a:endParaRPr lang="en-US" sz="2200" dirty="0"/>
          </a:p>
        </p:txBody>
      </p:sp>
      <p:pic>
        <p:nvPicPr>
          <p:cNvPr id="2" name="Εικόνα 1"/>
          <p:cNvPicPr>
            <a:picLocks noChangeAspect="1"/>
          </p:cNvPicPr>
          <p:nvPr/>
        </p:nvPicPr>
        <p:blipFill>
          <a:blip r:embed="rId3"/>
          <a:stretch>
            <a:fillRect/>
          </a:stretch>
        </p:blipFill>
        <p:spPr>
          <a:xfrm>
            <a:off x="1144666" y="1671151"/>
            <a:ext cx="1475360" cy="1365622"/>
          </a:xfrm>
          <a:prstGeom prst="rect">
            <a:avLst/>
          </a:prstGeom>
        </p:spPr>
      </p:pic>
    </p:spTree>
    <p:extLst>
      <p:ext uri="{BB962C8B-B14F-4D97-AF65-F5344CB8AC3E}">
        <p14:creationId xmlns:p14="http://schemas.microsoft.com/office/powerpoint/2010/main" val="34585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3858"/>
            <a:ext cx="10972800" cy="1066800"/>
          </a:xfrm>
        </p:spPr>
        <p:txBody>
          <a:bodyPr rtlCol="0">
            <a:normAutofit/>
          </a:bodyPr>
          <a:lstStyle/>
          <a:p>
            <a:r>
              <a:rPr lang="en-US" dirty="0"/>
              <a:t>Instructions of experiential workshop</a:t>
            </a:r>
            <a:r>
              <a:rPr lang="el-GR" dirty="0"/>
              <a:t>(1/5)</a:t>
            </a:r>
            <a:br>
              <a:rPr lang="el-GR" dirty="0"/>
            </a:br>
            <a:r>
              <a:rPr lang="el-GR" sz="2000" b="1" dirty="0"/>
              <a:t>(Πηγή: </a:t>
            </a:r>
            <a:r>
              <a:rPr lang="en-US" sz="2000" b="1" dirty="0"/>
              <a:t>Bateman &amp; Snell, 2017)</a:t>
            </a:r>
            <a:endParaRPr lang="el-GR" sz="2000" b="1" dirty="0"/>
          </a:p>
        </p:txBody>
      </p:sp>
      <p:sp>
        <p:nvSpPr>
          <p:cNvPr id="3" name="Θέση περιεχομένου 2"/>
          <p:cNvSpPr>
            <a:spLocks noGrp="1"/>
          </p:cNvSpPr>
          <p:nvPr>
            <p:ph idx="1"/>
          </p:nvPr>
        </p:nvSpPr>
        <p:spPr>
          <a:xfrm>
            <a:off x="609600" y="1870282"/>
            <a:ext cx="10972800" cy="4858064"/>
          </a:xfrm>
        </p:spPr>
        <p:txBody>
          <a:bodyPr rtlCol="0">
            <a:normAutofit fontScale="77500" lnSpcReduction="20000"/>
          </a:bodyPr>
          <a:lstStyle/>
          <a:p>
            <a:r>
              <a:rPr lang="en-GB" dirty="0"/>
              <a:t>In each group, each member gets a number 1, 2, or 3 (e.g. according to the alphabetical order of the member's first name e.g. 1=Anna, 2=George, 3=Maria). In the 1st round: 1 takes the PROS position, 2 takes the CONS position, and 3 acts as an OBSERVER (who keeps time and notes). The duration of each round is set to 15’. </a:t>
            </a:r>
          </a:p>
          <a:p>
            <a:r>
              <a:rPr lang="en-GB" dirty="0"/>
              <a:t>Suggested list of topics for conversation (You can also discuss a topic of your own choice):</a:t>
            </a:r>
          </a:p>
          <a:p>
            <a:pPr marL="402336" lvl="1" indent="0">
              <a:buNone/>
              <a:tabLst>
                <a:tab pos="1619250" algn="l"/>
                <a:tab pos="2149475" algn="l"/>
              </a:tabLst>
            </a:pPr>
            <a:r>
              <a:rPr lang="en-GB" dirty="0"/>
              <a:t>1.The existence of guns at home</a:t>
            </a:r>
          </a:p>
          <a:p>
            <a:pPr marL="402336" lvl="1" indent="0">
              <a:buNone/>
              <a:tabLst>
                <a:tab pos="1619250" algn="l"/>
                <a:tab pos="2149475" algn="l"/>
              </a:tabLst>
            </a:pPr>
            <a:r>
              <a:rPr lang="en-GB" dirty="0"/>
              <a:t>2. Death penalty for convicts</a:t>
            </a:r>
          </a:p>
          <a:p>
            <a:pPr marL="402336" lvl="1" indent="0">
              <a:buNone/>
              <a:tabLst>
                <a:tab pos="1619250" algn="l"/>
                <a:tab pos="2149475" algn="l"/>
              </a:tabLst>
            </a:pPr>
            <a:r>
              <a:rPr lang="en-GB" dirty="0"/>
              <a:t>3. Interracial baby adoption</a:t>
            </a:r>
          </a:p>
          <a:p>
            <a:pPr marL="402336" lvl="1" indent="0">
              <a:buNone/>
              <a:tabLst>
                <a:tab pos="1619250" algn="l"/>
                <a:tab pos="2149475" algn="l"/>
              </a:tabLst>
            </a:pPr>
            <a:r>
              <a:rPr lang="en-GB" dirty="0"/>
              <a:t>4. Legalization of marijuana</a:t>
            </a:r>
          </a:p>
          <a:p>
            <a:pPr marL="402336" lvl="1" indent="0">
              <a:buNone/>
              <a:tabLst>
                <a:tab pos="1619250" algn="l"/>
                <a:tab pos="2149475" algn="l"/>
              </a:tabLst>
            </a:pPr>
            <a:r>
              <a:rPr lang="en-GB" dirty="0"/>
              <a:t>5. Compulsory conscription into the armed forces</a:t>
            </a:r>
          </a:p>
          <a:p>
            <a:pPr marL="402336" lvl="1" indent="0">
              <a:buNone/>
              <a:tabLst>
                <a:tab pos="1619250" algn="l"/>
                <a:tab pos="2149475" algn="l"/>
              </a:tabLst>
            </a:pPr>
            <a:r>
              <a:rPr lang="en-GB" dirty="0"/>
              <a:t>6. Internet Pornography</a:t>
            </a:r>
          </a:p>
          <a:p>
            <a:r>
              <a:rPr lang="en-US" dirty="0"/>
              <a:t>Group members takes 1’ to select the topic of discussion. </a:t>
            </a:r>
          </a:p>
          <a:p>
            <a:pPr marL="109728" indent="0">
              <a:buNone/>
            </a:pPr>
            <a:r>
              <a:rPr lang="en-GB" b="1" dirty="0"/>
              <a:t>1st round </a:t>
            </a:r>
            <a:r>
              <a:rPr lang="en-GB" dirty="0"/>
              <a:t>(1=CONS, 2=OBSERVER, 3=PROS): </a:t>
            </a:r>
          </a:p>
          <a:p>
            <a:pPr marL="109728" indent="0">
              <a:buNone/>
            </a:pPr>
            <a:r>
              <a:rPr lang="en-GB" dirty="0"/>
              <a:t>Selected topic: _______________________________________________________________</a:t>
            </a:r>
          </a:p>
          <a:p>
            <a:pPr marL="109728" indent="0">
              <a:buNone/>
            </a:pPr>
            <a:r>
              <a:rPr lang="en-GB" dirty="0"/>
              <a:t>Observer’s notes: ____________________________________________________________</a:t>
            </a:r>
          </a:p>
          <a:p>
            <a:pPr marL="109728" indent="0">
              <a:buNone/>
            </a:pPr>
            <a:endParaRPr lang="en-US" dirty="0"/>
          </a:p>
        </p:txBody>
      </p:sp>
    </p:spTree>
    <p:extLst>
      <p:ext uri="{BB962C8B-B14F-4D97-AF65-F5344CB8AC3E}">
        <p14:creationId xmlns:p14="http://schemas.microsoft.com/office/powerpoint/2010/main" val="69008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3858"/>
            <a:ext cx="10972800" cy="1066800"/>
          </a:xfrm>
        </p:spPr>
        <p:txBody>
          <a:bodyPr rtlCol="0">
            <a:normAutofit fontScale="90000"/>
          </a:bodyPr>
          <a:lstStyle/>
          <a:p>
            <a:r>
              <a:rPr lang="en-US" dirty="0"/>
              <a:t>Instructions of experiential workshop 1</a:t>
            </a:r>
            <a:r>
              <a:rPr lang="en-US" baseline="30000" dirty="0"/>
              <a:t>st</a:t>
            </a:r>
            <a:r>
              <a:rPr lang="en-US" dirty="0"/>
              <a:t> Round</a:t>
            </a:r>
            <a:r>
              <a:rPr lang="el-GR" dirty="0"/>
              <a:t> (</a:t>
            </a:r>
            <a:r>
              <a:rPr lang="en-US" dirty="0"/>
              <a:t>2</a:t>
            </a:r>
            <a:r>
              <a:rPr lang="el-GR" dirty="0"/>
              <a:t>/5)</a:t>
            </a:r>
          </a:p>
        </p:txBody>
      </p:sp>
      <p:sp>
        <p:nvSpPr>
          <p:cNvPr id="3" name="Θέση περιεχομένου 2"/>
          <p:cNvSpPr>
            <a:spLocks noGrp="1"/>
          </p:cNvSpPr>
          <p:nvPr>
            <p:ph idx="1"/>
          </p:nvPr>
        </p:nvSpPr>
        <p:spPr>
          <a:xfrm>
            <a:off x="609600" y="1870282"/>
            <a:ext cx="10972800" cy="4325112"/>
          </a:xfrm>
        </p:spPr>
        <p:txBody>
          <a:bodyPr rtlCol="0">
            <a:normAutofit fontScale="92500"/>
          </a:bodyPr>
          <a:lstStyle/>
          <a:p>
            <a:pPr marL="109728" indent="0">
              <a:buNone/>
            </a:pPr>
            <a:r>
              <a:rPr lang="en-GB" dirty="0"/>
              <a:t>While the OBSERVER (3) writes the subject, the PROS (1) and CONS (2) members have 1’ to think about their point of view and then they have 5'-7’ to reach a mutually acceptable solution. </a:t>
            </a:r>
          </a:p>
          <a:p>
            <a:pPr marL="109728" indent="0">
              <a:buNone/>
            </a:pPr>
            <a:r>
              <a:rPr lang="en-GB" dirty="0"/>
              <a:t>The OBSERVER keeps the time and records actual examples of what the ‘conflicted parties’ have said or acted, based on a list of active and less active </a:t>
            </a:r>
            <a:r>
              <a:rPr lang="en-GB" dirty="0" err="1"/>
              <a:t>behaviors</a:t>
            </a:r>
            <a:r>
              <a:rPr lang="en-GB" dirty="0"/>
              <a:t> given in Table 1. </a:t>
            </a:r>
          </a:p>
          <a:p>
            <a:pPr marL="109728" indent="0">
              <a:buNone/>
            </a:pPr>
            <a:r>
              <a:rPr lang="en-GB" dirty="0"/>
              <a:t>After the time has passed, the PROS and CONS members share their feedback on which </a:t>
            </a:r>
            <a:r>
              <a:rPr lang="en-GB" dirty="0" err="1"/>
              <a:t>behaviors</a:t>
            </a:r>
            <a:r>
              <a:rPr lang="en-GB" dirty="0"/>
              <a:t> they performed well and which need improvement. </a:t>
            </a:r>
          </a:p>
          <a:p>
            <a:pPr marL="109728" indent="0">
              <a:buNone/>
            </a:pPr>
            <a:r>
              <a:rPr lang="en-GB" dirty="0"/>
              <a:t>The OBSERVER presents his own noted observations and experiences about how the PROS and CONS members performed their active listening practice. </a:t>
            </a:r>
          </a:p>
          <a:p>
            <a:endParaRPr lang="en-US"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51317"/>
            <a:ext cx="10972800" cy="829415"/>
          </a:xfrm>
        </p:spPr>
        <p:txBody>
          <a:bodyPr rtlCol="0">
            <a:normAutofit/>
          </a:bodyPr>
          <a:lstStyle/>
          <a:p>
            <a:pPr rtl="0"/>
            <a:r>
              <a:rPr lang="en-US" dirty="0"/>
              <a:t>Instructions of experiential workshop (3/</a:t>
            </a:r>
            <a:r>
              <a:rPr lang="el-GR" dirty="0"/>
              <a:t>5</a:t>
            </a:r>
            <a:r>
              <a:rPr lang="en-US" dirty="0"/>
              <a:t>)</a:t>
            </a:r>
            <a:endParaRPr lang="el-GR" dirty="0"/>
          </a:p>
        </p:txBody>
      </p:sp>
      <p:sp>
        <p:nvSpPr>
          <p:cNvPr id="3" name="Θέση περιεχομένου 2"/>
          <p:cNvSpPr>
            <a:spLocks noGrp="1"/>
          </p:cNvSpPr>
          <p:nvPr>
            <p:ph idx="1"/>
          </p:nvPr>
        </p:nvSpPr>
        <p:spPr>
          <a:xfrm>
            <a:off x="609600" y="1579418"/>
            <a:ext cx="10972800" cy="4505139"/>
          </a:xfrm>
        </p:spPr>
        <p:txBody>
          <a:bodyPr rtlCol="0">
            <a:normAutofit/>
          </a:bodyPr>
          <a:lstStyle/>
          <a:p>
            <a:pPr marL="109728" indent="0" algn="ctr">
              <a:buNone/>
            </a:pPr>
            <a:r>
              <a:rPr lang="en-US" b="1" dirty="0"/>
              <a:t>Table 1. Information about Listening</a:t>
            </a:r>
            <a:endParaRPr lang="en-US" dirty="0"/>
          </a:p>
        </p:txBody>
      </p:sp>
      <p:graphicFrame>
        <p:nvGraphicFramePr>
          <p:cNvPr id="8" name="Πίνακας 7"/>
          <p:cNvGraphicFramePr>
            <a:graphicFrameLocks noGrp="1"/>
          </p:cNvGraphicFramePr>
          <p:nvPr>
            <p:extLst>
              <p:ext uri="{D42A27DB-BD31-4B8C-83A1-F6EECF244321}">
                <p14:modId xmlns:p14="http://schemas.microsoft.com/office/powerpoint/2010/main" val="593652284"/>
              </p:ext>
            </p:extLst>
          </p:nvPr>
        </p:nvGraphicFramePr>
        <p:xfrm>
          <a:off x="1115785" y="2344326"/>
          <a:ext cx="10203379" cy="2044933"/>
        </p:xfrm>
        <a:graphic>
          <a:graphicData uri="http://schemas.openxmlformats.org/drawingml/2006/table">
            <a:tbl>
              <a:tblPr firstRow="1" firstCol="1" bandRow="1">
                <a:tableStyleId>{3B4B98B0-60AC-42C2-AFA5-B58CD77FA1E5}</a:tableStyleId>
              </a:tblPr>
              <a:tblGrid>
                <a:gridCol w="10203379">
                  <a:extLst>
                    <a:ext uri="{9D8B030D-6E8A-4147-A177-3AD203B41FA5}">
                      <a16:colId xmlns:a16="http://schemas.microsoft.com/office/drawing/2014/main" val="20000"/>
                    </a:ext>
                  </a:extLst>
                </a:gridCol>
              </a:tblGrid>
              <a:tr h="304070">
                <a:tc>
                  <a:txBody>
                    <a:bodyPr/>
                    <a:lstStyle/>
                    <a:p>
                      <a:r>
                        <a:rPr kumimoji="0" lang="en-US" sz="2200" b="1" kern="1200" dirty="0">
                          <a:solidFill>
                            <a:schemeClr val="bg1"/>
                          </a:solidFill>
                          <a:effectLst/>
                          <a:latin typeface="+mn-lt"/>
                          <a:ea typeface="+mn-ea"/>
                          <a:cs typeface="+mn-cs"/>
                        </a:rPr>
                        <a:t>Indications of Active Listening</a:t>
                      </a:r>
                      <a:endParaRPr kumimoji="0" lang="en-GB" sz="2200" b="1" kern="1200" dirty="0">
                        <a:solidFill>
                          <a:schemeClr val="bg1"/>
                        </a:solidFill>
                        <a:effectLst/>
                        <a:latin typeface="+mn-lt"/>
                        <a:ea typeface="+mn-ea"/>
                        <a:cs typeface="+mn-cs"/>
                      </a:endParaRPr>
                    </a:p>
                  </a:txBody>
                  <a:tcPr marL="68580" marR="68580" marT="0" marB="0">
                    <a:solidFill>
                      <a:schemeClr val="accent1">
                        <a:lumMod val="50000"/>
                      </a:schemeClr>
                    </a:solidFill>
                  </a:tcPr>
                </a:tc>
                <a:extLst>
                  <a:ext uri="{0D108BD9-81ED-4DB2-BD59-A6C34878D82A}">
                    <a16:rowId xmlns:a16="http://schemas.microsoft.com/office/drawing/2014/main" val="10000"/>
                  </a:ext>
                </a:extLst>
              </a:tr>
              <a:tr h="408718">
                <a:tc>
                  <a:txBody>
                    <a:bodyPr/>
                    <a:lstStyle/>
                    <a:p>
                      <a:pPr indent="-4445" rtl="0" fontAlgn="t"/>
                      <a:r>
                        <a:rPr kumimoji="0" lang="en-US" sz="2100" b="0" kern="1200">
                          <a:solidFill>
                            <a:schemeClr val="tx1"/>
                          </a:solidFill>
                          <a:effectLst/>
                          <a:latin typeface="+mn-lt"/>
                          <a:ea typeface="+mn-ea"/>
                          <a:cs typeface="+mn-cs"/>
                        </a:rPr>
                        <a:t>1. Asked questions for clarification</a:t>
                      </a:r>
                    </a:p>
                  </a:txBody>
                  <a:tcPr marL="68580" marR="68580"/>
                </a:tc>
                <a:extLst>
                  <a:ext uri="{0D108BD9-81ED-4DB2-BD59-A6C34878D82A}">
                    <a16:rowId xmlns:a16="http://schemas.microsoft.com/office/drawing/2014/main" val="10001"/>
                  </a:ext>
                </a:extLst>
              </a:tr>
              <a:tr h="304070">
                <a:tc>
                  <a:txBody>
                    <a:bodyPr/>
                    <a:lstStyle/>
                    <a:p>
                      <a:pPr indent="-4445" rtl="0" fontAlgn="t"/>
                      <a:r>
                        <a:rPr kumimoji="0" lang="en-US" sz="2100" b="0" kern="1200" dirty="0">
                          <a:solidFill>
                            <a:schemeClr val="tx1"/>
                          </a:solidFill>
                          <a:effectLst/>
                          <a:latin typeface="+mn-lt"/>
                          <a:ea typeface="+mn-ea"/>
                          <a:cs typeface="+mn-cs"/>
                        </a:rPr>
                        <a:t>2. Paraphrased the opposite view </a:t>
                      </a:r>
                    </a:p>
                  </a:txBody>
                  <a:tcPr marL="68580" marR="68580"/>
                </a:tc>
                <a:extLst>
                  <a:ext uri="{0D108BD9-81ED-4DB2-BD59-A6C34878D82A}">
                    <a16:rowId xmlns:a16="http://schemas.microsoft.com/office/drawing/2014/main" val="10002"/>
                  </a:ext>
                </a:extLst>
              </a:tr>
              <a:tr h="475213">
                <a:tc>
                  <a:txBody>
                    <a:bodyPr/>
                    <a:lstStyle/>
                    <a:p>
                      <a:pPr indent="-4445" rtl="0" fontAlgn="t"/>
                      <a:r>
                        <a:rPr kumimoji="0" lang="en-US" sz="2100" b="0" kern="1200">
                          <a:solidFill>
                            <a:schemeClr val="tx1"/>
                          </a:solidFill>
                          <a:effectLst/>
                          <a:latin typeface="+mn-lt"/>
                          <a:ea typeface="+mn-ea"/>
                          <a:cs typeface="+mn-cs"/>
                        </a:rPr>
                        <a:t>3. Reacted to non-verbal cues (body language, vocal tone)</a:t>
                      </a:r>
                    </a:p>
                  </a:txBody>
                  <a:tcPr marL="68580" marR="68580"/>
                </a:tc>
                <a:extLst>
                  <a:ext uri="{0D108BD9-81ED-4DB2-BD59-A6C34878D82A}">
                    <a16:rowId xmlns:a16="http://schemas.microsoft.com/office/drawing/2014/main" val="10003"/>
                  </a:ext>
                </a:extLst>
              </a:tr>
              <a:tr h="304070">
                <a:tc>
                  <a:txBody>
                    <a:bodyPr/>
                    <a:lstStyle/>
                    <a:p>
                      <a:pPr indent="-4445" rtl="0" fontAlgn="t"/>
                      <a:r>
                        <a:rPr kumimoji="0" lang="en-US" sz="2100" b="0" kern="1200" dirty="0">
                          <a:solidFill>
                            <a:schemeClr val="tx1"/>
                          </a:solidFill>
                          <a:effectLst/>
                          <a:latin typeface="+mn-lt"/>
                          <a:ea typeface="+mn-ea"/>
                          <a:cs typeface="+mn-cs"/>
                        </a:rPr>
                        <a:t>4. Worked towards a mutually acceptable solution</a:t>
                      </a:r>
                    </a:p>
                  </a:txBody>
                  <a:tcPr marL="68580" marR="68580"/>
                </a:tc>
                <a:extLst>
                  <a:ext uri="{0D108BD9-81ED-4DB2-BD59-A6C34878D82A}">
                    <a16:rowId xmlns:a16="http://schemas.microsoft.com/office/drawing/2014/main" val="10004"/>
                  </a:ext>
                </a:extLst>
              </a:tr>
            </a:tbl>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val="934334063"/>
              </p:ext>
            </p:extLst>
          </p:nvPr>
        </p:nvGraphicFramePr>
        <p:xfrm>
          <a:off x="1115785" y="4480835"/>
          <a:ext cx="9960429" cy="2000460"/>
        </p:xfrm>
        <a:graphic>
          <a:graphicData uri="http://schemas.openxmlformats.org/drawingml/2006/table">
            <a:tbl>
              <a:tblPr firstRow="1" firstCol="1" bandRow="1">
                <a:tableStyleId>{3B4B98B0-60AC-42C2-AFA5-B58CD77FA1E5}</a:tableStyleId>
              </a:tblPr>
              <a:tblGrid>
                <a:gridCol w="9960429">
                  <a:extLst>
                    <a:ext uri="{9D8B030D-6E8A-4147-A177-3AD203B41FA5}">
                      <a16:colId xmlns:a16="http://schemas.microsoft.com/office/drawing/2014/main" val="20000"/>
                    </a:ext>
                  </a:extLst>
                </a:gridCol>
              </a:tblGrid>
              <a:tr h="304070">
                <a:tc>
                  <a:txBody>
                    <a:bodyPr/>
                    <a:lstStyle/>
                    <a:p>
                      <a:r>
                        <a:rPr kumimoji="0" lang="en-US" sz="2200" b="1" kern="1200" dirty="0">
                          <a:solidFill>
                            <a:schemeClr val="bg1"/>
                          </a:solidFill>
                          <a:effectLst/>
                          <a:latin typeface="+mn-lt"/>
                          <a:ea typeface="+mn-ea"/>
                          <a:cs typeface="+mn-cs"/>
                        </a:rPr>
                        <a:t>Indication of Less Active Listening</a:t>
                      </a:r>
                      <a:endParaRPr kumimoji="0" lang="en-GB" sz="2200" b="1" kern="1200" dirty="0">
                        <a:solidFill>
                          <a:schemeClr val="bg1"/>
                        </a:solidFill>
                        <a:effectLst/>
                        <a:latin typeface="+mn-lt"/>
                        <a:ea typeface="+mn-ea"/>
                        <a:cs typeface="+mn-cs"/>
                      </a:endParaRPr>
                    </a:p>
                  </a:txBody>
                  <a:tcPr marL="68580" marR="68580" marT="0" marB="0">
                    <a:solidFill>
                      <a:schemeClr val="accent1">
                        <a:lumMod val="50000"/>
                      </a:schemeClr>
                    </a:solidFill>
                  </a:tcPr>
                </a:tc>
                <a:extLst>
                  <a:ext uri="{0D108BD9-81ED-4DB2-BD59-A6C34878D82A}">
                    <a16:rowId xmlns:a16="http://schemas.microsoft.com/office/drawing/2014/main" val="10000"/>
                  </a:ext>
                </a:extLst>
              </a:tr>
              <a:tr h="304070">
                <a:tc>
                  <a:txBody>
                    <a:bodyPr/>
                    <a:lstStyle/>
                    <a:p>
                      <a:pPr indent="-4445" rtl="0" fontAlgn="t"/>
                      <a:r>
                        <a:rPr kumimoji="0" lang="en-US" sz="2100" b="0" kern="1200">
                          <a:solidFill>
                            <a:schemeClr val="tx1"/>
                          </a:solidFill>
                          <a:effectLst/>
                          <a:latin typeface="+mn-lt"/>
                          <a:ea typeface="+mn-ea"/>
                          <a:cs typeface="+mn-cs"/>
                        </a:rPr>
                        <a:t>1. Interrupted his interlocutor instead of letting him finish</a:t>
                      </a:r>
                    </a:p>
                  </a:txBody>
                  <a:tcPr marL="68580" marR="68580"/>
                </a:tc>
                <a:extLst>
                  <a:ext uri="{0D108BD9-81ED-4DB2-BD59-A6C34878D82A}">
                    <a16:rowId xmlns:a16="http://schemas.microsoft.com/office/drawing/2014/main" val="10001"/>
                  </a:ext>
                </a:extLst>
              </a:tr>
              <a:tr h="304070">
                <a:tc>
                  <a:txBody>
                    <a:bodyPr/>
                    <a:lstStyle/>
                    <a:p>
                      <a:pPr indent="-4445" rtl="0" fontAlgn="t"/>
                      <a:r>
                        <a:rPr kumimoji="0" lang="en-US" sz="2100" b="0" kern="1200">
                          <a:solidFill>
                            <a:schemeClr val="tx1"/>
                          </a:solidFill>
                          <a:effectLst/>
                          <a:latin typeface="+mn-lt"/>
                          <a:ea typeface="+mn-ea"/>
                          <a:cs typeface="+mn-cs"/>
                        </a:rPr>
                        <a:t>2. Became defensive about his/her position</a:t>
                      </a:r>
                    </a:p>
                  </a:txBody>
                  <a:tcPr marL="68580" marR="68580"/>
                </a:tc>
                <a:extLst>
                  <a:ext uri="{0D108BD9-81ED-4DB2-BD59-A6C34878D82A}">
                    <a16:rowId xmlns:a16="http://schemas.microsoft.com/office/drawing/2014/main" val="10002"/>
                  </a:ext>
                </a:extLst>
              </a:tr>
              <a:tr h="430740">
                <a:tc>
                  <a:txBody>
                    <a:bodyPr/>
                    <a:lstStyle/>
                    <a:p>
                      <a:pPr indent="-4445" rtl="0" fontAlgn="t"/>
                      <a:r>
                        <a:rPr kumimoji="0" lang="en-US" sz="2100" b="0" kern="1200">
                          <a:solidFill>
                            <a:schemeClr val="tx1"/>
                          </a:solidFill>
                          <a:effectLst/>
                          <a:latin typeface="+mn-lt"/>
                          <a:ea typeface="+mn-ea"/>
                          <a:cs typeface="+mn-cs"/>
                        </a:rPr>
                        <a:t>3. Tried to dominate the conversation</a:t>
                      </a:r>
                    </a:p>
                  </a:txBody>
                  <a:tcPr marL="68580" marR="68580"/>
                </a:tc>
                <a:extLst>
                  <a:ext uri="{0D108BD9-81ED-4DB2-BD59-A6C34878D82A}">
                    <a16:rowId xmlns:a16="http://schemas.microsoft.com/office/drawing/2014/main" val="10003"/>
                  </a:ext>
                </a:extLst>
              </a:tr>
              <a:tr h="304070">
                <a:tc>
                  <a:txBody>
                    <a:bodyPr/>
                    <a:lstStyle/>
                    <a:p>
                      <a:pPr indent="-4445" rtl="0" fontAlgn="t"/>
                      <a:r>
                        <a:rPr kumimoji="0" lang="en-US" sz="2100" b="0" kern="1200" dirty="0">
                          <a:solidFill>
                            <a:schemeClr val="tx1"/>
                          </a:solidFill>
                          <a:effectLst/>
                          <a:latin typeface="+mn-lt"/>
                          <a:ea typeface="+mn-ea"/>
                          <a:cs typeface="+mn-cs"/>
                        </a:rPr>
                        <a:t>4. Ignored non-verbal cues</a:t>
                      </a:r>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529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3858"/>
            <a:ext cx="10972800" cy="1066800"/>
          </a:xfrm>
        </p:spPr>
        <p:txBody>
          <a:bodyPr rtlCol="0">
            <a:normAutofit/>
          </a:bodyPr>
          <a:lstStyle/>
          <a:p>
            <a:r>
              <a:rPr lang="en-US" dirty="0"/>
              <a:t>Instructions of experiential workshop</a:t>
            </a:r>
            <a:r>
              <a:rPr lang="el-GR" dirty="0"/>
              <a:t>(4/5)</a:t>
            </a:r>
          </a:p>
        </p:txBody>
      </p:sp>
      <p:sp>
        <p:nvSpPr>
          <p:cNvPr id="3" name="Θέση περιεχομένου 2"/>
          <p:cNvSpPr>
            <a:spLocks noGrp="1"/>
          </p:cNvSpPr>
          <p:nvPr>
            <p:ph idx="1"/>
          </p:nvPr>
        </p:nvSpPr>
        <p:spPr>
          <a:xfrm>
            <a:off x="609600" y="1870282"/>
            <a:ext cx="10972800" cy="4325112"/>
          </a:xfrm>
        </p:spPr>
        <p:txBody>
          <a:bodyPr rtlCol="0">
            <a:noAutofit/>
          </a:bodyPr>
          <a:lstStyle/>
          <a:p>
            <a:pPr marL="109728" indent="0">
              <a:buNone/>
            </a:pPr>
            <a:r>
              <a:rPr lang="en-GB" sz="1900" dirty="0"/>
              <a:t>Then, if possible, 2 further rounds are followed discussing each time a different topic, so that everybody would act all the roles. The roles are changed cyclically until everyone has gone through all the roles</a:t>
            </a:r>
          </a:p>
          <a:p>
            <a:pPr marL="109728" indent="0">
              <a:buNone/>
            </a:pPr>
            <a:endParaRPr lang="en-GB" sz="1900" dirty="0"/>
          </a:p>
          <a:p>
            <a:pPr marL="109728" indent="0">
              <a:buNone/>
            </a:pPr>
            <a:r>
              <a:rPr lang="en-GB" sz="1900" b="1" dirty="0"/>
              <a:t>2nd round </a:t>
            </a:r>
            <a:r>
              <a:rPr lang="en-GB" sz="1900" dirty="0"/>
              <a:t>(1=CONS, 2=OBSERVER, 3=PROS): </a:t>
            </a:r>
          </a:p>
          <a:p>
            <a:pPr marL="109728" indent="0">
              <a:buNone/>
            </a:pPr>
            <a:r>
              <a:rPr lang="en-GB" sz="1900" dirty="0"/>
              <a:t>Selected topic: _______________________________________________________________</a:t>
            </a:r>
          </a:p>
          <a:p>
            <a:pPr marL="109728" indent="0">
              <a:buNone/>
            </a:pPr>
            <a:r>
              <a:rPr lang="en-GB" sz="1900" dirty="0"/>
              <a:t>Observer’s notes: _______________________________________________________________</a:t>
            </a:r>
          </a:p>
          <a:p>
            <a:pPr marL="109728" indent="0">
              <a:buNone/>
            </a:pPr>
            <a:r>
              <a:rPr lang="en-GB" sz="1900" dirty="0"/>
              <a:t>_____________________________________________________________________________</a:t>
            </a:r>
          </a:p>
          <a:p>
            <a:pPr marL="109728" indent="0">
              <a:buNone/>
            </a:pPr>
            <a:r>
              <a:rPr lang="en-GB" sz="1900" b="1" dirty="0"/>
              <a:t>3rd round </a:t>
            </a:r>
            <a:r>
              <a:rPr lang="en-GB" sz="1900" dirty="0"/>
              <a:t>(1=OBSERVER, 2=PROS, 3=CONS):</a:t>
            </a:r>
          </a:p>
          <a:p>
            <a:pPr marL="109728" indent="0">
              <a:buNone/>
            </a:pPr>
            <a:r>
              <a:rPr lang="en-GB" sz="1900" dirty="0"/>
              <a:t>Selected topic: _______________________________________________________________</a:t>
            </a:r>
          </a:p>
          <a:p>
            <a:pPr marL="109728" indent="0">
              <a:buNone/>
            </a:pPr>
            <a:r>
              <a:rPr lang="en-GB" sz="1900" dirty="0"/>
              <a:t>Observer’s notes: _______________________________________________________________</a:t>
            </a:r>
          </a:p>
          <a:p>
            <a:pPr marL="109728" indent="0">
              <a:buNone/>
            </a:pPr>
            <a:r>
              <a:rPr lang="en-GB" sz="1900" dirty="0"/>
              <a:t>_____________________________________________________________________________</a:t>
            </a:r>
          </a:p>
          <a:p>
            <a:pPr marL="109728" indent="0">
              <a:buNone/>
            </a:pPr>
            <a:endParaRPr lang="en-US" sz="1900" dirty="0"/>
          </a:p>
          <a:p>
            <a:pPr marL="109728" indent="0">
              <a:buNone/>
            </a:pPr>
            <a:r>
              <a:rPr lang="en-US" sz="1900" dirty="0"/>
              <a:t>You have </a:t>
            </a:r>
            <a:r>
              <a:rPr lang="el-GR" sz="1900" b="1" dirty="0"/>
              <a:t>45’ </a:t>
            </a:r>
            <a:r>
              <a:rPr lang="en-US" sz="1900" dirty="0"/>
              <a:t>to complete the 3 rounds (at least 2 completes rounds). Then everybody will return to the main room to discuss some questions.</a:t>
            </a:r>
            <a:r>
              <a:rPr lang="en-GB" sz="1900" dirty="0"/>
              <a:t> All groups exchange their experiences and answer specific questions. </a:t>
            </a:r>
            <a:endParaRPr lang="en-US" sz="1900" dirty="0"/>
          </a:p>
        </p:txBody>
      </p:sp>
    </p:spTree>
    <p:extLst>
      <p:ext uri="{BB962C8B-B14F-4D97-AF65-F5344CB8AC3E}">
        <p14:creationId xmlns:p14="http://schemas.microsoft.com/office/powerpoint/2010/main" val="13981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3858"/>
            <a:ext cx="10972800" cy="1066800"/>
          </a:xfrm>
        </p:spPr>
        <p:txBody>
          <a:bodyPr rtlCol="0">
            <a:normAutofit/>
          </a:bodyPr>
          <a:lstStyle/>
          <a:p>
            <a:r>
              <a:rPr lang="en-GB" dirty="0"/>
              <a:t>Questions asked in the plenary session </a:t>
            </a:r>
            <a:r>
              <a:rPr lang="el-GR" dirty="0"/>
              <a:t>(5/5)</a:t>
            </a:r>
          </a:p>
        </p:txBody>
      </p:sp>
      <p:sp>
        <p:nvSpPr>
          <p:cNvPr id="3" name="Θέση περιεχομένου 2"/>
          <p:cNvSpPr>
            <a:spLocks noGrp="1"/>
          </p:cNvSpPr>
          <p:nvPr>
            <p:ph idx="1"/>
          </p:nvPr>
        </p:nvSpPr>
        <p:spPr>
          <a:xfrm>
            <a:off x="609600" y="1870282"/>
            <a:ext cx="10972800" cy="4325112"/>
          </a:xfrm>
        </p:spPr>
        <p:txBody>
          <a:bodyPr rtlCol="0">
            <a:normAutofit lnSpcReduction="10000"/>
          </a:bodyPr>
          <a:lstStyle/>
          <a:p>
            <a:pPr marL="624078" indent="-514350">
              <a:buFont typeface="+mj-lt"/>
              <a:buAutoNum type="arabicPeriod"/>
            </a:pPr>
            <a:r>
              <a:rPr lang="en-US" dirty="0"/>
              <a:t>How did you come to a mutually acceptable solution? What helped you get there?</a:t>
            </a:r>
          </a:p>
          <a:p>
            <a:pPr marL="624078" indent="-514350">
              <a:buFont typeface="+mj-lt"/>
              <a:buAutoNum type="arabicPeriod"/>
            </a:pPr>
            <a:r>
              <a:rPr lang="en-US" dirty="0"/>
              <a:t>Which factors hindered this process?</a:t>
            </a:r>
          </a:p>
          <a:p>
            <a:pPr marL="624078" indent="-514350">
              <a:buFont typeface="+mj-lt"/>
              <a:buAutoNum type="arabicPeriod"/>
            </a:pPr>
            <a:r>
              <a:rPr lang="en-US" dirty="0"/>
              <a:t>How comfortable did you feel supporting the PROS or CONS position? How did this affect your active listening ability?</a:t>
            </a:r>
          </a:p>
          <a:p>
            <a:pPr marL="624078" indent="-514350">
              <a:buFont typeface="+mj-lt"/>
              <a:buAutoNum type="arabicPeriod"/>
            </a:pPr>
            <a:r>
              <a:rPr lang="en-US" dirty="0"/>
              <a:t>If the given position (PROS vs. CONS) was opposed to your values, did you see the issue from a different perspective before the workshop?</a:t>
            </a:r>
          </a:p>
          <a:p>
            <a:pPr marL="624078" indent="-514350">
              <a:buFont typeface="+mj-lt"/>
              <a:buAutoNum type="arabicPeriod"/>
            </a:pPr>
            <a:r>
              <a:rPr lang="en-US" dirty="0"/>
              <a:t>What steps could you take to improve your ability to listen actively to your friends or collaborators, especially if you disagree with their opinions?</a:t>
            </a:r>
          </a:p>
        </p:txBody>
      </p:sp>
    </p:spTree>
    <p:extLst>
      <p:ext uri="{BB962C8B-B14F-4D97-AF65-F5344CB8AC3E}">
        <p14:creationId xmlns:p14="http://schemas.microsoft.com/office/powerpoint/2010/main" val="14742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7254" y="719258"/>
            <a:ext cx="5329042" cy="578201"/>
          </a:xfrm>
        </p:spPr>
        <p:txBody>
          <a:bodyPr rtlCol="0">
            <a:noAutofit/>
          </a:bodyPr>
          <a:lstStyle/>
          <a:p>
            <a:pPr algn="ctr" rtl="0"/>
            <a:r>
              <a:rPr lang="en-US" b="1" dirty="0">
                <a:solidFill>
                  <a:schemeClr val="accent3">
                    <a:lumMod val="50000"/>
                  </a:schemeClr>
                </a:solidFill>
              </a:rPr>
              <a:t>Hearing</a:t>
            </a:r>
            <a:r>
              <a:rPr lang="el-GR" b="1" dirty="0">
                <a:solidFill>
                  <a:schemeClr val="accent3">
                    <a:lumMod val="50000"/>
                  </a:schemeClr>
                </a:solidFill>
              </a:rPr>
              <a:t> </a:t>
            </a:r>
            <a:r>
              <a:rPr lang="en-US" b="1" dirty="0">
                <a:solidFill>
                  <a:schemeClr val="accent3">
                    <a:lumMod val="50000"/>
                  </a:schemeClr>
                </a:solidFill>
              </a:rPr>
              <a:t>vs. Listening</a:t>
            </a:r>
            <a:endParaRPr lang="el-GR" b="1" dirty="0">
              <a:solidFill>
                <a:schemeClr val="accent3">
                  <a:lumMod val="50000"/>
                </a:schemeClr>
              </a:solidFill>
            </a:endParaRPr>
          </a:p>
        </p:txBody>
      </p:sp>
      <p:graphicFrame>
        <p:nvGraphicFramePr>
          <p:cNvPr id="3" name="Θέση περιεχομένου 2"/>
          <p:cNvGraphicFramePr>
            <a:graphicFrameLocks noGrp="1"/>
          </p:cNvGraphicFramePr>
          <p:nvPr>
            <p:ph sz="half" idx="2"/>
            <p:extLst>
              <p:ext uri="{D42A27DB-BD31-4B8C-83A1-F6EECF244321}">
                <p14:modId xmlns:p14="http://schemas.microsoft.com/office/powerpoint/2010/main" val="3669233611"/>
              </p:ext>
            </p:extLst>
          </p:nvPr>
        </p:nvGraphicFramePr>
        <p:xfrm>
          <a:off x="207967" y="3744584"/>
          <a:ext cx="5888033" cy="2394158"/>
        </p:xfrm>
        <a:graphic>
          <a:graphicData uri="http://schemas.openxmlformats.org/drawingml/2006/table">
            <a:tbl>
              <a:tblPr firstRow="1" bandRow="1">
                <a:tableStyleId>{3B4B98B0-60AC-42C2-AFA5-B58CD77FA1E5}</a:tableStyleId>
              </a:tblPr>
              <a:tblGrid>
                <a:gridCol w="1478764">
                  <a:extLst>
                    <a:ext uri="{9D8B030D-6E8A-4147-A177-3AD203B41FA5}">
                      <a16:colId xmlns:a16="http://schemas.microsoft.com/office/drawing/2014/main" val="20000"/>
                    </a:ext>
                  </a:extLst>
                </a:gridCol>
                <a:gridCol w="1668754">
                  <a:extLst>
                    <a:ext uri="{9D8B030D-6E8A-4147-A177-3AD203B41FA5}">
                      <a16:colId xmlns:a16="http://schemas.microsoft.com/office/drawing/2014/main" val="20001"/>
                    </a:ext>
                  </a:extLst>
                </a:gridCol>
                <a:gridCol w="2740515">
                  <a:extLst>
                    <a:ext uri="{9D8B030D-6E8A-4147-A177-3AD203B41FA5}">
                      <a16:colId xmlns:a16="http://schemas.microsoft.com/office/drawing/2014/main" val="20002"/>
                    </a:ext>
                  </a:extLst>
                </a:gridCol>
              </a:tblGrid>
              <a:tr h="735230">
                <a:tc>
                  <a:txBody>
                    <a:bodyPr/>
                    <a:lstStyle/>
                    <a:p>
                      <a:r>
                        <a:rPr lang="en-US" sz="2000" dirty="0"/>
                        <a:t>Skill</a:t>
                      </a:r>
                    </a:p>
                  </a:txBody>
                  <a:tcPr/>
                </a:tc>
                <a:tc>
                  <a:txBody>
                    <a:bodyPr/>
                    <a:lstStyle/>
                    <a:p>
                      <a:pPr algn="ctr"/>
                      <a:r>
                        <a:rPr lang="en-US" sz="2000" dirty="0"/>
                        <a:t>Years of Training</a:t>
                      </a:r>
                    </a:p>
                  </a:txBody>
                  <a:tcPr/>
                </a:tc>
                <a:tc>
                  <a:txBody>
                    <a:bodyPr/>
                    <a:lstStyle/>
                    <a:p>
                      <a:pPr algn="ctr"/>
                      <a:r>
                        <a:rPr lang="en-US" sz="2000" dirty="0"/>
                        <a:t>Extend use in adult life</a:t>
                      </a:r>
                    </a:p>
                  </a:txBody>
                  <a:tcPr/>
                </a:tc>
                <a:extLst>
                  <a:ext uri="{0D108BD9-81ED-4DB2-BD59-A6C34878D82A}">
                    <a16:rowId xmlns:a16="http://schemas.microsoft.com/office/drawing/2014/main" val="10000"/>
                  </a:ext>
                </a:extLst>
              </a:tr>
              <a:tr h="414732">
                <a:tc>
                  <a:txBody>
                    <a:bodyPr/>
                    <a:lstStyle/>
                    <a:p>
                      <a:r>
                        <a:rPr lang="en-US" sz="2000" dirty="0"/>
                        <a:t>Writing</a:t>
                      </a:r>
                    </a:p>
                  </a:txBody>
                  <a:tcPr/>
                </a:tc>
                <a:tc>
                  <a:txBody>
                    <a:bodyPr/>
                    <a:lstStyle/>
                    <a:p>
                      <a:pPr algn="ctr"/>
                      <a:r>
                        <a:rPr lang="en-US" sz="2000" dirty="0"/>
                        <a:t>14</a:t>
                      </a:r>
                    </a:p>
                  </a:txBody>
                  <a:tcPr/>
                </a:tc>
                <a:tc>
                  <a:txBody>
                    <a:bodyPr/>
                    <a:lstStyle/>
                    <a:p>
                      <a:pPr algn="ctr"/>
                      <a:r>
                        <a:rPr lang="en-US" sz="2000" dirty="0"/>
                        <a:t>16%</a:t>
                      </a:r>
                    </a:p>
                  </a:txBody>
                  <a:tcPr/>
                </a:tc>
                <a:extLst>
                  <a:ext uri="{0D108BD9-81ED-4DB2-BD59-A6C34878D82A}">
                    <a16:rowId xmlns:a16="http://schemas.microsoft.com/office/drawing/2014/main" val="10001"/>
                  </a:ext>
                </a:extLst>
              </a:tr>
              <a:tr h="414732">
                <a:tc>
                  <a:txBody>
                    <a:bodyPr/>
                    <a:lstStyle/>
                    <a:p>
                      <a:r>
                        <a:rPr lang="en-US" sz="2000" dirty="0"/>
                        <a:t>Reading</a:t>
                      </a:r>
                    </a:p>
                  </a:txBody>
                  <a:tcPr/>
                </a:tc>
                <a:tc>
                  <a:txBody>
                    <a:bodyPr/>
                    <a:lstStyle/>
                    <a:p>
                      <a:pPr algn="ctr"/>
                      <a:r>
                        <a:rPr lang="en-US" sz="2000" dirty="0"/>
                        <a:t>8</a:t>
                      </a:r>
                    </a:p>
                  </a:txBody>
                  <a:tcPr/>
                </a:tc>
                <a:tc>
                  <a:txBody>
                    <a:bodyPr/>
                    <a:lstStyle/>
                    <a:p>
                      <a:pPr algn="ctr"/>
                      <a:r>
                        <a:rPr lang="en-US" sz="2000" dirty="0"/>
                        <a:t>9%</a:t>
                      </a:r>
                    </a:p>
                  </a:txBody>
                  <a:tcPr/>
                </a:tc>
                <a:extLst>
                  <a:ext uri="{0D108BD9-81ED-4DB2-BD59-A6C34878D82A}">
                    <a16:rowId xmlns:a16="http://schemas.microsoft.com/office/drawing/2014/main" val="10002"/>
                  </a:ext>
                </a:extLst>
              </a:tr>
              <a:tr h="414732">
                <a:tc>
                  <a:txBody>
                    <a:bodyPr/>
                    <a:lstStyle/>
                    <a:p>
                      <a:r>
                        <a:rPr lang="en-US" sz="2000" dirty="0"/>
                        <a:t>Talking</a:t>
                      </a:r>
                    </a:p>
                  </a:txBody>
                  <a:tcPr/>
                </a:tc>
                <a:tc>
                  <a:txBody>
                    <a:bodyPr/>
                    <a:lstStyle/>
                    <a:p>
                      <a:pPr algn="ctr"/>
                      <a:r>
                        <a:rPr lang="en-US" sz="2000" dirty="0"/>
                        <a:t>1</a:t>
                      </a:r>
                    </a:p>
                  </a:txBody>
                  <a:tcPr/>
                </a:tc>
                <a:tc>
                  <a:txBody>
                    <a:bodyPr/>
                    <a:lstStyle/>
                    <a:p>
                      <a:pPr algn="ctr"/>
                      <a:r>
                        <a:rPr lang="en-US" sz="2000" dirty="0"/>
                        <a:t>30%</a:t>
                      </a:r>
                    </a:p>
                  </a:txBody>
                  <a:tcPr/>
                </a:tc>
                <a:extLst>
                  <a:ext uri="{0D108BD9-81ED-4DB2-BD59-A6C34878D82A}">
                    <a16:rowId xmlns:a16="http://schemas.microsoft.com/office/drawing/2014/main" val="10003"/>
                  </a:ext>
                </a:extLst>
              </a:tr>
              <a:tr h="414732">
                <a:tc>
                  <a:txBody>
                    <a:bodyPr/>
                    <a:lstStyle/>
                    <a:p>
                      <a:r>
                        <a:rPr lang="en-US" sz="2000" dirty="0"/>
                        <a:t>Listening</a:t>
                      </a:r>
                    </a:p>
                  </a:txBody>
                  <a:tcPr/>
                </a:tc>
                <a:tc>
                  <a:txBody>
                    <a:bodyPr/>
                    <a:lstStyle/>
                    <a:p>
                      <a:pPr algn="ctr"/>
                      <a:r>
                        <a:rPr lang="en-US" sz="2000" dirty="0"/>
                        <a:t>0</a:t>
                      </a:r>
                    </a:p>
                  </a:txBody>
                  <a:tcPr/>
                </a:tc>
                <a:tc>
                  <a:txBody>
                    <a:bodyPr/>
                    <a:lstStyle/>
                    <a:p>
                      <a:pPr algn="ctr"/>
                      <a:r>
                        <a:rPr lang="en-US" sz="2000" dirty="0"/>
                        <a:t>45%</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318655" y="6437411"/>
            <a:ext cx="5177108" cy="307777"/>
          </a:xfrm>
          <a:prstGeom prst="rect">
            <a:avLst/>
          </a:prstGeom>
          <a:noFill/>
        </p:spPr>
        <p:txBody>
          <a:bodyPr wrap="square" rtlCol="0">
            <a:spAutoFit/>
          </a:bodyPr>
          <a:lstStyle/>
          <a:p>
            <a:r>
              <a:rPr lang="en-US" sz="1400" dirty="0"/>
              <a:t>(</a:t>
            </a:r>
            <a:r>
              <a:rPr lang="el-GR" sz="1400" dirty="0"/>
              <a:t>Πηγή</a:t>
            </a:r>
            <a:r>
              <a:rPr lang="en-US" sz="1400" dirty="0"/>
              <a:t>:</a:t>
            </a:r>
            <a:r>
              <a:rPr lang="el-GR" sz="1400" dirty="0"/>
              <a:t> </a:t>
            </a:r>
            <a:r>
              <a:rPr lang="en-US" sz="1400" dirty="0"/>
              <a:t>Hersey et al., 200</a:t>
            </a:r>
            <a:r>
              <a:rPr lang="el-GR" sz="1400" dirty="0"/>
              <a:t>1; </a:t>
            </a:r>
            <a:r>
              <a:rPr lang="en-US" sz="1400" dirty="0"/>
              <a:t>Seibert, 1990; Caudill &amp; Donaldson, 1986)</a:t>
            </a:r>
            <a:endParaRPr lang="en-GB" sz="1400" dirty="0"/>
          </a:p>
        </p:txBody>
      </p:sp>
      <p:sp>
        <p:nvSpPr>
          <p:cNvPr id="15" name="Θέση κειμένου 5"/>
          <p:cNvSpPr>
            <a:spLocks noGrp="1"/>
          </p:cNvSpPr>
          <p:nvPr>
            <p:ph sz="half" idx="1"/>
          </p:nvPr>
        </p:nvSpPr>
        <p:spPr>
          <a:xfrm>
            <a:off x="0" y="1426263"/>
            <a:ext cx="6096000" cy="1644741"/>
          </a:xfrm>
        </p:spPr>
        <p:txBody>
          <a:bodyPr rtlCol="0">
            <a:noAutofit/>
          </a:bodyPr>
          <a:lstStyle/>
          <a:p>
            <a:pPr marL="288000" rtl="0">
              <a:spcBef>
                <a:spcPts val="0"/>
              </a:spcBef>
            </a:pPr>
            <a:r>
              <a:rPr lang="en-US" sz="2400" b="1" dirty="0"/>
              <a:t>Hearing </a:t>
            </a:r>
            <a:r>
              <a:rPr lang="en-US" sz="2400" dirty="0"/>
              <a:t>is a physical process involving the ears, while</a:t>
            </a:r>
            <a:endParaRPr lang="el-GR" sz="2400" dirty="0"/>
          </a:p>
          <a:p>
            <a:pPr marL="288000" rtl="0">
              <a:spcBef>
                <a:spcPts val="0"/>
              </a:spcBef>
            </a:pPr>
            <a:r>
              <a:rPr lang="en-US" sz="2400" b="1" dirty="0"/>
              <a:t>Listening </a:t>
            </a:r>
            <a:r>
              <a:rPr lang="en-US" sz="2400" dirty="0"/>
              <a:t> isn’t simply to listen to a message. </a:t>
            </a:r>
            <a:r>
              <a:rPr lang="el-GR" sz="2400" dirty="0"/>
              <a:t> </a:t>
            </a:r>
            <a:r>
              <a:rPr lang="en-US" sz="2400" dirty="0"/>
              <a:t>It’s an active decoding and interpretation of oral messages</a:t>
            </a:r>
            <a:r>
              <a:rPr lang="el-GR" sz="2400" dirty="0"/>
              <a:t>. </a:t>
            </a:r>
          </a:p>
        </p:txBody>
      </p:sp>
      <p:sp>
        <p:nvSpPr>
          <p:cNvPr id="18" name="Θέση κειμένου 5"/>
          <p:cNvSpPr txBox="1">
            <a:spLocks/>
          </p:cNvSpPr>
          <p:nvPr/>
        </p:nvSpPr>
        <p:spPr>
          <a:xfrm>
            <a:off x="6465705" y="940645"/>
            <a:ext cx="5433853" cy="1302223"/>
          </a:xfrm>
          <a:prstGeom prst="rect">
            <a:avLst/>
          </a:prstGeom>
          <a:solidFill>
            <a:schemeClr val="accent6">
              <a:lumMod val="20000"/>
              <a:lumOff val="80000"/>
            </a:schemeClr>
          </a:solidFill>
          <a:ln>
            <a:solidFill>
              <a:schemeClr val="accent6">
                <a:lumMod val="50000"/>
              </a:schemeClr>
            </a:solidFill>
          </a:ln>
        </p:spPr>
        <p:txBody>
          <a:bodyPr vert="horz" rtlCol="0">
            <a:no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19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dirty="0"/>
              <a:t>The average of speakers communicate 125 words per minute, while the human brain can process 500 words per minute</a:t>
            </a:r>
            <a:r>
              <a:rPr lang="el-GR" sz="2400" dirty="0"/>
              <a:t>.</a:t>
            </a:r>
          </a:p>
        </p:txBody>
      </p:sp>
      <p:pic>
        <p:nvPicPr>
          <p:cNvPr id="6" name="Picture 5">
            <a:extLst>
              <a:ext uri="{FF2B5EF4-FFF2-40B4-BE49-F238E27FC236}">
                <a16:creationId xmlns:a16="http://schemas.microsoft.com/office/drawing/2014/main" id="{341D6FDD-13CA-7091-4AA6-D2D10DD86CA9}"/>
              </a:ext>
            </a:extLst>
          </p:cNvPr>
          <p:cNvPicPr>
            <a:picLocks noChangeAspect="1"/>
          </p:cNvPicPr>
          <p:nvPr/>
        </p:nvPicPr>
        <p:blipFill>
          <a:blip r:embed="rId3"/>
          <a:stretch>
            <a:fillRect/>
          </a:stretch>
        </p:blipFill>
        <p:spPr>
          <a:xfrm>
            <a:off x="6696238" y="2449771"/>
            <a:ext cx="5177107" cy="4408229"/>
          </a:xfrm>
          <a:prstGeom prst="rect">
            <a:avLst/>
          </a:prstGeom>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n-US" dirty="0"/>
              <a:t>Sum up and Evaluation</a:t>
            </a:r>
            <a:endParaRPr lang="el-GR" dirty="0"/>
          </a:p>
        </p:txBody>
      </p:sp>
      <p:sp>
        <p:nvSpPr>
          <p:cNvPr id="3" name="Θέση περιεχομένου 2"/>
          <p:cNvSpPr>
            <a:spLocks noGrp="1"/>
          </p:cNvSpPr>
          <p:nvPr>
            <p:ph idx="1"/>
          </p:nvPr>
        </p:nvSpPr>
        <p:spPr>
          <a:xfrm>
            <a:off x="609600" y="2249424"/>
            <a:ext cx="10972800" cy="3777303"/>
          </a:xfrm>
        </p:spPr>
        <p:txBody>
          <a:bodyPr rtlCol="0"/>
          <a:lstStyle/>
          <a:p>
            <a:r>
              <a:rPr lang="en-US" dirty="0"/>
              <a:t>The workshop concludes with a discussion on how to further cultivate active listening. </a:t>
            </a:r>
          </a:p>
          <a:p>
            <a:r>
              <a:rPr lang="en-US" dirty="0"/>
              <a:t>To deepen participants' learning and evaluate their experience, a short anonymous questionnaire (e.g. via Google Forms) can be shared. </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59941"/>
            <a:ext cx="10972800" cy="1066800"/>
          </a:xfrm>
        </p:spPr>
        <p:txBody>
          <a:bodyPr rtlCol="0"/>
          <a:lstStyle/>
          <a:p>
            <a:pPr rtl="0"/>
            <a:r>
              <a:rPr lang="el-GR" dirty="0"/>
              <a:t>Βιβλιογραφία</a:t>
            </a:r>
          </a:p>
        </p:txBody>
      </p:sp>
      <p:sp>
        <p:nvSpPr>
          <p:cNvPr id="3" name="Θέση κειμένου 2"/>
          <p:cNvSpPr>
            <a:spLocks noGrp="1"/>
          </p:cNvSpPr>
          <p:nvPr>
            <p:ph idx="1"/>
          </p:nvPr>
        </p:nvSpPr>
        <p:spPr>
          <a:xfrm>
            <a:off x="609600" y="1866365"/>
            <a:ext cx="10972800" cy="4325112"/>
          </a:xfrm>
        </p:spPr>
        <p:txBody>
          <a:bodyPr rtlCol="0">
            <a:noAutofit/>
          </a:bodyPr>
          <a:lstStyle/>
          <a:p>
            <a:r>
              <a:rPr lang="el-GR" sz="2000" dirty="0" err="1"/>
              <a:t>Bateman</a:t>
            </a:r>
            <a:r>
              <a:rPr lang="el-GR" sz="2000" dirty="0"/>
              <a:t> &amp; </a:t>
            </a:r>
            <a:r>
              <a:rPr lang="el-GR" sz="2000" dirty="0" err="1"/>
              <a:t>Snell</a:t>
            </a:r>
            <a:r>
              <a:rPr lang="el-GR" sz="2000" dirty="0"/>
              <a:t> (2017). Διοίκηση Επιχειρήσεων, 11η έκδοση, Εκδόσεις </a:t>
            </a:r>
            <a:r>
              <a:rPr lang="el-GR" sz="2000" dirty="0" err="1"/>
              <a:t>Τζιόλα</a:t>
            </a:r>
            <a:r>
              <a:rPr lang="el-GR" sz="2000" dirty="0"/>
              <a:t>.</a:t>
            </a:r>
          </a:p>
          <a:p>
            <a:r>
              <a:rPr lang="en-US" sz="2000" dirty="0"/>
              <a:t>Caudill, D. W. and Donaldson, R. M. (1986). Effective Listening Tips for Managers. Administrative Management, September, pp 22-33.</a:t>
            </a:r>
            <a:endParaRPr lang="el-GR" sz="2000" dirty="0"/>
          </a:p>
          <a:p>
            <a:r>
              <a:rPr lang="en-US" sz="2000" dirty="0"/>
              <a:t>Ferrari, B. (2012). </a:t>
            </a:r>
            <a:r>
              <a:rPr lang="en-GB" sz="2000" dirty="0"/>
              <a:t>The executive’s guide to better listening. McKinsey Quarterly, February 2012. </a:t>
            </a:r>
            <a:r>
              <a:rPr lang="en-GB" sz="2000" dirty="0">
                <a:hlinkClick r:id="rId3"/>
              </a:rPr>
              <a:t>http://dln.jaipuria.ac.in:8080/jspui/bitstream/123456789/3102/1/The%20executives%20guide%20to%20better%20listening.pdf</a:t>
            </a:r>
            <a:r>
              <a:rPr lang="en-GB" sz="2000" dirty="0"/>
              <a:t> </a:t>
            </a:r>
            <a:endParaRPr lang="el-GR" sz="2000" dirty="0"/>
          </a:p>
          <a:p>
            <a:r>
              <a:rPr lang="en-GB" sz="2000" dirty="0"/>
              <a:t>Hersey, P., Blanchard, K. H., Johnson D. E. (2001). Management of Organizational </a:t>
            </a:r>
            <a:r>
              <a:rPr lang="en-GB" sz="2000" dirty="0" err="1"/>
              <a:t>Behavior</a:t>
            </a:r>
            <a:r>
              <a:rPr lang="en-GB" sz="2000" dirty="0"/>
              <a:t>. Leading Human Resources, (8th Ed.) Prentice Hall, New Jersey.</a:t>
            </a:r>
          </a:p>
          <a:p>
            <a:r>
              <a:rPr lang="en-US" sz="2000" dirty="0" err="1"/>
              <a:t>Nieman</a:t>
            </a:r>
            <a:r>
              <a:rPr lang="en-US" sz="2000" dirty="0"/>
              <a:t>, G. and Bennett, A. (2002). </a:t>
            </a:r>
            <a:r>
              <a:rPr lang="en-US" sz="2000" i="1" dirty="0"/>
              <a:t>Business management. A value chain approach</a:t>
            </a:r>
            <a:r>
              <a:rPr lang="en-US" sz="2000" dirty="0"/>
              <a:t>. Van Schaik Publishers.</a:t>
            </a:r>
          </a:p>
          <a:p>
            <a:r>
              <a:rPr lang="en-GB" sz="2000" dirty="0"/>
              <a:t>Payne J. &amp; Payne S. (2001). Management: How to do it, Gower Publishing Limited.</a:t>
            </a:r>
          </a:p>
          <a:p>
            <a:r>
              <a:rPr lang="en-US" sz="2000" dirty="0"/>
              <a:t>Seibert, H. J. (1990). Listening in the Organizational Context, </a:t>
            </a:r>
            <a:r>
              <a:rPr lang="en-US" sz="2000" i="1" dirty="0"/>
              <a:t>Listening Behavior: Measurement and Application</a:t>
            </a:r>
            <a:r>
              <a:rPr lang="en-US" sz="2000" dirty="0"/>
              <a:t>, ed. R. N. </a:t>
            </a:r>
            <a:r>
              <a:rPr lang="en-US" sz="2000" dirty="0" err="1"/>
              <a:t>Bostrom</a:t>
            </a:r>
            <a:r>
              <a:rPr lang="en-US" sz="2000" dirty="0"/>
              <a:t>, New York: The Guilford Press, pp 119-127.</a:t>
            </a:r>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3"/>
          <p:cNvSpPr txBox="1">
            <a:spLocks/>
          </p:cNvSpPr>
          <p:nvPr/>
        </p:nvSpPr>
        <p:spPr>
          <a:xfrm>
            <a:off x="281354" y="3910818"/>
            <a:ext cx="11301046" cy="1223890"/>
          </a:xfrm>
          <a:prstGeom prst="rect">
            <a:avLst/>
          </a:prstGeom>
        </p:spPr>
        <p:txBody>
          <a:bodyPr vert="horz" rtlCol="0">
            <a:normAutofit fontScale="70000" lnSpcReduction="20000"/>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pPr marL="109728" algn="ctr"/>
            <a:r>
              <a:rPr lang="el-GR" sz="4000" i="1" dirty="0"/>
              <a:t>«</a:t>
            </a:r>
            <a:r>
              <a:rPr lang="en-GB" sz="4000" i="1" dirty="0"/>
              <a:t>Courage is what it takes to stand up and speak, it’s also what it takes to sit down and listen.</a:t>
            </a:r>
            <a:r>
              <a:rPr lang="el-GR" sz="4000" i="1" dirty="0"/>
              <a:t>»</a:t>
            </a:r>
            <a:r>
              <a:rPr lang="el-GR" sz="3900" i="1" dirty="0"/>
              <a:t> </a:t>
            </a:r>
          </a:p>
          <a:p>
            <a:pPr marL="109728" algn="r"/>
            <a:r>
              <a:rPr lang="el-GR" sz="3000" dirty="0"/>
              <a:t>(</a:t>
            </a:r>
            <a:r>
              <a:rPr lang="en-US" sz="3000" dirty="0"/>
              <a:t>Winston Churchill)</a:t>
            </a:r>
            <a:r>
              <a:rPr lang="en-US" sz="4400" dirty="0"/>
              <a:t> </a:t>
            </a:r>
            <a:endParaRPr lang="el-GR" sz="6600" dirty="0"/>
          </a:p>
        </p:txBody>
      </p:sp>
      <p:pic>
        <p:nvPicPr>
          <p:cNvPr id="7" name="Εικόνα 6"/>
          <p:cNvPicPr>
            <a:picLocks noChangeAspect="1"/>
          </p:cNvPicPr>
          <p:nvPr/>
        </p:nvPicPr>
        <p:blipFill>
          <a:blip r:embed="rId3"/>
          <a:stretch>
            <a:fillRect/>
          </a:stretch>
        </p:blipFill>
        <p:spPr>
          <a:xfrm>
            <a:off x="6654018" y="825370"/>
            <a:ext cx="5205047" cy="2603630"/>
          </a:xfrm>
          <a:prstGeom prst="rect">
            <a:avLst/>
          </a:prstGeom>
        </p:spPr>
      </p:pic>
      <p:sp>
        <p:nvSpPr>
          <p:cNvPr id="2" name="Ορθογώνιο 1"/>
          <p:cNvSpPr/>
          <p:nvPr/>
        </p:nvSpPr>
        <p:spPr>
          <a:xfrm>
            <a:off x="436098" y="5164073"/>
            <a:ext cx="11146302" cy="1231106"/>
          </a:xfrm>
          <a:prstGeom prst="rect">
            <a:avLst/>
          </a:prstGeom>
        </p:spPr>
        <p:txBody>
          <a:bodyPr wrap="square">
            <a:spAutoFit/>
          </a:bodyPr>
          <a:lstStyle/>
          <a:p>
            <a:pPr marL="109728" algn="ctr"/>
            <a:r>
              <a:rPr lang="el-GR" sz="2800" i="1" dirty="0">
                <a:solidFill>
                  <a:schemeClr val="tx2"/>
                </a:solidFill>
              </a:rPr>
              <a:t>«</a:t>
            </a:r>
            <a:r>
              <a:rPr lang="en-GB" sz="2800" i="1" dirty="0">
                <a:solidFill>
                  <a:schemeClr val="tx2"/>
                </a:solidFill>
              </a:rPr>
              <a:t>Most people do not listen with the intent to understand; they listen with the intent to reply</a:t>
            </a:r>
            <a:r>
              <a:rPr lang="el-GR" sz="2800" i="1" dirty="0">
                <a:solidFill>
                  <a:schemeClr val="tx2"/>
                </a:solidFill>
              </a:rPr>
              <a:t>» </a:t>
            </a:r>
          </a:p>
          <a:p>
            <a:pPr marL="109728" algn="r"/>
            <a:r>
              <a:rPr lang="el-GR" i="1" dirty="0">
                <a:solidFill>
                  <a:schemeClr val="tx2"/>
                </a:solidFill>
              </a:rPr>
              <a:t>(</a:t>
            </a:r>
            <a:r>
              <a:rPr lang="en-GB" i="1" dirty="0">
                <a:solidFill>
                  <a:schemeClr val="tx2"/>
                </a:solidFill>
              </a:rPr>
              <a:t>Steve Covey, “The 7 Habits of Highly Effective People”</a:t>
            </a:r>
            <a:r>
              <a:rPr lang="el-GR" i="1" dirty="0">
                <a:solidFill>
                  <a:schemeClr val="tx2"/>
                </a:solidFill>
              </a:rPr>
              <a:t>)</a:t>
            </a:r>
            <a:r>
              <a:rPr lang="en-US" i="1" dirty="0">
                <a:solidFill>
                  <a:schemeClr val="tx2"/>
                </a:solidFill>
              </a:rPr>
              <a:t>   </a:t>
            </a:r>
          </a:p>
        </p:txBody>
      </p:sp>
      <p:sp>
        <p:nvSpPr>
          <p:cNvPr id="5" name="Ορθογώνιο 4"/>
          <p:cNvSpPr/>
          <p:nvPr/>
        </p:nvSpPr>
        <p:spPr>
          <a:xfrm>
            <a:off x="604911" y="530900"/>
            <a:ext cx="4933072" cy="523220"/>
          </a:xfrm>
          <a:prstGeom prst="rect">
            <a:avLst/>
          </a:prstGeom>
        </p:spPr>
        <p:txBody>
          <a:bodyPr wrap="square">
            <a:spAutoFit/>
          </a:bodyPr>
          <a:lstStyle/>
          <a:p>
            <a:pPr algn="ctr">
              <a:defRPr sz="2800" b="0" i="0" u="none" strike="noStrike" kern="1200" spc="0" baseline="0">
                <a:solidFill>
                  <a:prstClr val="black">
                    <a:lumMod val="65000"/>
                    <a:lumOff val="35000"/>
                  </a:prstClr>
                </a:solidFill>
                <a:latin typeface="+mn-lt"/>
                <a:ea typeface="+mn-ea"/>
                <a:cs typeface="+mn-cs"/>
              </a:defRPr>
            </a:pPr>
            <a:r>
              <a:rPr lang="en-US" b="1" dirty="0"/>
              <a:t>Golden Rule of Listening</a:t>
            </a:r>
            <a:endParaRPr lang="el-GR" b="1" dirty="0"/>
          </a:p>
        </p:txBody>
      </p:sp>
      <p:graphicFrame>
        <p:nvGraphicFramePr>
          <p:cNvPr id="8" name="Γράφημα 7"/>
          <p:cNvGraphicFramePr/>
          <p:nvPr>
            <p:extLst>
              <p:ext uri="{D42A27DB-BD31-4B8C-83A1-F6EECF244321}">
                <p14:modId xmlns:p14="http://schemas.microsoft.com/office/powerpoint/2010/main" val="3697971343"/>
              </p:ext>
            </p:extLst>
          </p:nvPr>
        </p:nvGraphicFramePr>
        <p:xfrm>
          <a:off x="127354" y="1045211"/>
          <a:ext cx="5968646" cy="2525891"/>
        </p:xfrm>
        <a:graphic>
          <a:graphicData uri="http://schemas.openxmlformats.org/drawingml/2006/chart">
            <c:chart xmlns:c="http://schemas.openxmlformats.org/drawingml/2006/chart" xmlns:r="http://schemas.openxmlformats.org/officeDocument/2006/relationships" r:id="rId4"/>
          </a:graphicData>
        </a:graphic>
      </p:graphicFrame>
      <p:sp>
        <p:nvSpPr>
          <p:cNvPr id="9" name="Ορθογώνιο 8"/>
          <p:cNvSpPr/>
          <p:nvPr/>
        </p:nvSpPr>
        <p:spPr>
          <a:xfrm>
            <a:off x="0" y="3121223"/>
            <a:ext cx="1806007" cy="307777"/>
          </a:xfrm>
          <a:prstGeom prst="rect">
            <a:avLst/>
          </a:prstGeom>
        </p:spPr>
        <p:txBody>
          <a:bodyPr wrap="none">
            <a:spAutoFit/>
          </a:bodyPr>
          <a:lstStyle/>
          <a:p>
            <a:pPr marL="109728" indent="0">
              <a:buNone/>
            </a:pPr>
            <a:r>
              <a:rPr lang="el-GR" sz="1400" dirty="0"/>
              <a:t>Πηγή: (</a:t>
            </a:r>
            <a:r>
              <a:rPr lang="en-US" sz="1400" dirty="0"/>
              <a:t>Ferrari, 2012)</a:t>
            </a:r>
            <a:endParaRPr lang="el-GR" sz="1400" dirty="0"/>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609600" y="790134"/>
            <a:ext cx="10972800" cy="1066800"/>
          </a:xfrm>
        </p:spPr>
        <p:txBody>
          <a:bodyPr rtlCol="0">
            <a:noAutofit/>
          </a:bodyPr>
          <a:lstStyle/>
          <a:p>
            <a:pPr algn="ctr" rtl="0"/>
            <a:r>
              <a:rPr lang="en-US" sz="3200" b="1" dirty="0">
                <a:solidFill>
                  <a:schemeClr val="accent3">
                    <a:lumMod val="50000"/>
                  </a:schemeClr>
                </a:solidFill>
              </a:rPr>
              <a:t>Active Listening is the art of listening to words and emotions</a:t>
            </a:r>
            <a:endParaRPr lang="el-GR" sz="3200" b="1" dirty="0">
              <a:solidFill>
                <a:schemeClr val="accent3">
                  <a:lumMod val="50000"/>
                </a:schemeClr>
              </a:solidFill>
            </a:endParaRPr>
          </a:p>
        </p:txBody>
      </p:sp>
      <p:sp>
        <p:nvSpPr>
          <p:cNvPr id="6" name="Θέση κειμένου 5"/>
          <p:cNvSpPr>
            <a:spLocks noGrp="1"/>
          </p:cNvSpPr>
          <p:nvPr>
            <p:ph sz="half" idx="1"/>
          </p:nvPr>
        </p:nvSpPr>
        <p:spPr>
          <a:xfrm>
            <a:off x="609600" y="1856934"/>
            <a:ext cx="10972800" cy="4791473"/>
          </a:xfrm>
        </p:spPr>
        <p:txBody>
          <a:bodyPr rtlCol="0">
            <a:normAutofit fontScale="92500"/>
          </a:bodyPr>
          <a:lstStyle/>
          <a:p>
            <a:pPr marL="109728" indent="0" algn="just">
              <a:buNone/>
            </a:pPr>
            <a:r>
              <a:rPr lang="en-US" sz="3000" b="1" dirty="0">
                <a:solidFill>
                  <a:srgbClr val="C00000"/>
                </a:solidFill>
              </a:rPr>
              <a:t>Active Listening</a:t>
            </a:r>
            <a:r>
              <a:rPr lang="en-US" sz="2800" dirty="0"/>
              <a:t> (AL) is the ability to help the "source" of a message express their </a:t>
            </a:r>
            <a:r>
              <a:rPr lang="en-US" sz="2800" b="1" dirty="0"/>
              <a:t>true meaning</a:t>
            </a:r>
            <a:r>
              <a:rPr lang="en-US" sz="2800" dirty="0"/>
              <a:t> by giving them our </a:t>
            </a:r>
            <a:r>
              <a:rPr lang="en-US" sz="2800" b="1" dirty="0"/>
              <a:t>full attention</a:t>
            </a:r>
            <a:r>
              <a:rPr lang="en-US" sz="2800" dirty="0"/>
              <a:t>, demonstrating </a:t>
            </a:r>
            <a:r>
              <a:rPr lang="en-US" sz="2800" b="1" dirty="0"/>
              <a:t>empathy</a:t>
            </a:r>
            <a:r>
              <a:rPr lang="en-US" sz="2800" dirty="0"/>
              <a:t>, and </a:t>
            </a:r>
            <a:r>
              <a:rPr lang="en-US" sz="2800" b="1" dirty="0"/>
              <a:t>using all our senses</a:t>
            </a:r>
            <a:r>
              <a:rPr lang="en-US" sz="2800" dirty="0"/>
              <a:t> to establish a </a:t>
            </a:r>
            <a:r>
              <a:rPr lang="en-US" sz="2800" b="1" dirty="0"/>
              <a:t>genuine connection </a:t>
            </a:r>
            <a:r>
              <a:rPr lang="en-US" sz="2800" dirty="0"/>
              <a:t>with our interlocutor. To achieve AL it is needed: </a:t>
            </a:r>
          </a:p>
          <a:p>
            <a:pPr algn="just"/>
            <a:r>
              <a:rPr lang="en-US" sz="2800" dirty="0"/>
              <a:t>Interpretation of verbal and non-verbal cues </a:t>
            </a:r>
          </a:p>
          <a:p>
            <a:pPr algn="just"/>
            <a:r>
              <a:rPr lang="en-US" sz="2800" dirty="0"/>
              <a:t>Stay curious about the reasons behind their behavior</a:t>
            </a:r>
          </a:p>
          <a:p>
            <a:pPr algn="just"/>
            <a:r>
              <a:rPr lang="en-US" sz="2800" dirty="0"/>
              <a:t>Question perceptions</a:t>
            </a:r>
          </a:p>
          <a:p>
            <a:pPr algn="just"/>
            <a:r>
              <a:rPr lang="en-US" sz="2800" dirty="0"/>
              <a:t>Help others express themselves through genuine concern and full attention </a:t>
            </a:r>
          </a:p>
          <a:p>
            <a:pPr algn="just"/>
            <a:r>
              <a:rPr lang="en-US" sz="2800" dirty="0"/>
              <a:t>Regulate emotions to prevent anger outbursts</a:t>
            </a:r>
          </a:p>
          <a:p>
            <a:pPr algn="just"/>
            <a:r>
              <a:rPr lang="en-US" sz="2800" dirty="0"/>
              <a:t>Set aside judgment, manipulation, egocentric attitudes, stereotypes, and personal assumptions that hinder communication</a:t>
            </a:r>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https://widelensleadership.com/wp-content/uploads/2021/04/Active-Listening-Updated-1200-%C3%97-1200-px-1024x1024.jpg"/>
          <p:cNvPicPr/>
          <p:nvPr/>
        </p:nvPicPr>
        <p:blipFill>
          <a:blip r:embed="rId2">
            <a:extLst>
              <a:ext uri="{28A0092B-C50C-407E-A947-70E740481C1C}">
                <a14:useLocalDpi xmlns:a14="http://schemas.microsoft.com/office/drawing/2010/main" val="0"/>
              </a:ext>
            </a:extLst>
          </a:blip>
          <a:srcRect/>
          <a:stretch>
            <a:fillRect/>
          </a:stretch>
        </p:blipFill>
        <p:spPr bwMode="auto">
          <a:xfrm>
            <a:off x="5041556" y="635267"/>
            <a:ext cx="7028524" cy="6196445"/>
          </a:xfrm>
          <a:prstGeom prst="rect">
            <a:avLst/>
          </a:prstGeom>
          <a:noFill/>
          <a:ln>
            <a:noFill/>
          </a:ln>
        </p:spPr>
      </p:pic>
      <p:pic>
        <p:nvPicPr>
          <p:cNvPr id="8" name="Picture 7">
            <a:extLst>
              <a:ext uri="{FF2B5EF4-FFF2-40B4-BE49-F238E27FC236}">
                <a16:creationId xmlns:a16="http://schemas.microsoft.com/office/drawing/2014/main" id="{B2C41556-7873-B615-0CD6-9096C1382999}"/>
              </a:ext>
            </a:extLst>
          </p:cNvPr>
          <p:cNvPicPr>
            <a:picLocks noChangeAspect="1"/>
          </p:cNvPicPr>
          <p:nvPr/>
        </p:nvPicPr>
        <p:blipFill>
          <a:blip r:embed="rId3"/>
          <a:stretch>
            <a:fillRect/>
          </a:stretch>
        </p:blipFill>
        <p:spPr>
          <a:xfrm>
            <a:off x="0" y="4010790"/>
            <a:ext cx="2159040" cy="2843810"/>
          </a:xfrm>
          <a:prstGeom prst="rect">
            <a:avLst/>
          </a:prstGeom>
        </p:spPr>
      </p:pic>
      <p:sp>
        <p:nvSpPr>
          <p:cNvPr id="2" name="Τίτλος 1"/>
          <p:cNvSpPr>
            <a:spLocks noGrp="1"/>
          </p:cNvSpPr>
          <p:nvPr>
            <p:ph type="title"/>
          </p:nvPr>
        </p:nvSpPr>
        <p:spPr>
          <a:xfrm>
            <a:off x="271848" y="500449"/>
            <a:ext cx="5965323" cy="1204783"/>
          </a:xfrm>
        </p:spPr>
        <p:txBody>
          <a:bodyPr>
            <a:normAutofit/>
          </a:bodyPr>
          <a:lstStyle/>
          <a:p>
            <a:r>
              <a:rPr lang="en-US" b="1" dirty="0"/>
              <a:t>Active listening techniques</a:t>
            </a:r>
            <a:endParaRPr lang="en-GB" dirty="0"/>
          </a:p>
        </p:txBody>
      </p:sp>
      <p:sp>
        <p:nvSpPr>
          <p:cNvPr id="6" name="Επεξήγηση με σύννεφο 5"/>
          <p:cNvSpPr/>
          <p:nvPr/>
        </p:nvSpPr>
        <p:spPr>
          <a:xfrm>
            <a:off x="358288" y="1527081"/>
            <a:ext cx="3917092" cy="2483709"/>
          </a:xfrm>
          <a:prstGeom prst="cloudCallout">
            <a:avLst/>
          </a:prstGeom>
          <a:solidFill>
            <a:srgbClr val="FEE6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911600" y="2188867"/>
            <a:ext cx="2688698" cy="1200329"/>
          </a:xfrm>
          <a:prstGeom prst="rect">
            <a:avLst/>
          </a:prstGeom>
          <a:noFill/>
        </p:spPr>
        <p:txBody>
          <a:bodyPr wrap="square" rtlCol="0">
            <a:spAutoFit/>
          </a:bodyPr>
          <a:lstStyle/>
          <a:p>
            <a:r>
              <a:rPr lang="en-US" dirty="0"/>
              <a:t>I may or may not be right in my opinion… </a:t>
            </a:r>
          </a:p>
          <a:p>
            <a:r>
              <a:rPr lang="en-US" dirty="0"/>
              <a:t>I wonder why Maria seemed so distant.</a:t>
            </a:r>
            <a:endParaRPr lang="en-GB" dirty="0"/>
          </a:p>
        </p:txBody>
      </p:sp>
      <p:pic>
        <p:nvPicPr>
          <p:cNvPr id="9" name="Εικόνα 8"/>
          <p:cNvPicPr>
            <a:picLocks noChangeAspect="1"/>
          </p:cNvPicPr>
          <p:nvPr/>
        </p:nvPicPr>
        <p:blipFill>
          <a:blip r:embed="rId4"/>
          <a:stretch>
            <a:fillRect/>
          </a:stretch>
        </p:blipFill>
        <p:spPr>
          <a:xfrm>
            <a:off x="3729093" y="4342040"/>
            <a:ext cx="654430" cy="681750"/>
          </a:xfrm>
          <a:prstGeom prst="rect">
            <a:avLst/>
          </a:prstGeom>
        </p:spPr>
      </p:pic>
      <p:pic>
        <p:nvPicPr>
          <p:cNvPr id="10" name="Εικόνα 9"/>
          <p:cNvPicPr>
            <a:picLocks noChangeAspect="1"/>
          </p:cNvPicPr>
          <p:nvPr/>
        </p:nvPicPr>
        <p:blipFill>
          <a:blip r:embed="rId5"/>
          <a:stretch>
            <a:fillRect/>
          </a:stretch>
        </p:blipFill>
        <p:spPr>
          <a:xfrm>
            <a:off x="2779967" y="5253978"/>
            <a:ext cx="681417" cy="661500"/>
          </a:xfrm>
          <a:prstGeom prst="rect">
            <a:avLst/>
          </a:prstGeom>
        </p:spPr>
      </p:pic>
      <p:pic>
        <p:nvPicPr>
          <p:cNvPr id="11" name="Εικόνα 10"/>
          <p:cNvPicPr>
            <a:picLocks noChangeAspect="1"/>
          </p:cNvPicPr>
          <p:nvPr/>
        </p:nvPicPr>
        <p:blipFill>
          <a:blip r:embed="rId6"/>
          <a:stretch>
            <a:fillRect/>
          </a:stretch>
        </p:blipFill>
        <p:spPr>
          <a:xfrm>
            <a:off x="3729093" y="5253978"/>
            <a:ext cx="708404" cy="681750"/>
          </a:xfrm>
          <a:prstGeom prst="rect">
            <a:avLst/>
          </a:prstGeom>
        </p:spPr>
      </p:pic>
      <p:pic>
        <p:nvPicPr>
          <p:cNvPr id="12" name="Εικόνα 11"/>
          <p:cNvPicPr>
            <a:picLocks noChangeAspect="1"/>
          </p:cNvPicPr>
          <p:nvPr/>
        </p:nvPicPr>
        <p:blipFill>
          <a:blip r:embed="rId7"/>
          <a:stretch>
            <a:fillRect/>
          </a:stretch>
        </p:blipFill>
        <p:spPr>
          <a:xfrm>
            <a:off x="3756805" y="6136463"/>
            <a:ext cx="694911" cy="695250"/>
          </a:xfrm>
          <a:prstGeom prst="rect">
            <a:avLst/>
          </a:prstGeom>
        </p:spPr>
      </p:pic>
      <p:pic>
        <p:nvPicPr>
          <p:cNvPr id="13" name="Εικόνα 12"/>
          <p:cNvPicPr>
            <a:picLocks noChangeAspect="1"/>
          </p:cNvPicPr>
          <p:nvPr/>
        </p:nvPicPr>
        <p:blipFill>
          <a:blip r:embed="rId8"/>
          <a:stretch>
            <a:fillRect/>
          </a:stretch>
        </p:blipFill>
        <p:spPr>
          <a:xfrm>
            <a:off x="2742134" y="4323976"/>
            <a:ext cx="701657" cy="654750"/>
          </a:xfrm>
          <a:prstGeom prst="rect">
            <a:avLst/>
          </a:prstGeom>
        </p:spPr>
      </p:pic>
      <p:pic>
        <p:nvPicPr>
          <p:cNvPr id="14" name="Εικόνα 13"/>
          <p:cNvPicPr>
            <a:picLocks noChangeAspect="1"/>
          </p:cNvPicPr>
          <p:nvPr/>
        </p:nvPicPr>
        <p:blipFill>
          <a:blip r:embed="rId9"/>
          <a:stretch>
            <a:fillRect/>
          </a:stretch>
        </p:blipFill>
        <p:spPr>
          <a:xfrm>
            <a:off x="2769846" y="6142883"/>
            <a:ext cx="701657" cy="708750"/>
          </a:xfrm>
          <a:prstGeom prst="rect">
            <a:avLst/>
          </a:prstGeom>
        </p:spPr>
      </p:pic>
    </p:spTree>
    <p:extLst>
      <p:ext uri="{BB962C8B-B14F-4D97-AF65-F5344CB8AC3E}">
        <p14:creationId xmlns:p14="http://schemas.microsoft.com/office/powerpoint/2010/main" val="378177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Active listening techniques (1/2)</a:t>
            </a:r>
            <a:endParaRPr lang="en-GB" b="1" dirty="0"/>
          </a:p>
        </p:txBody>
      </p:sp>
      <p:sp>
        <p:nvSpPr>
          <p:cNvPr id="3" name="Θέση περιεχομένου 2"/>
          <p:cNvSpPr>
            <a:spLocks noGrp="1"/>
          </p:cNvSpPr>
          <p:nvPr>
            <p:ph idx="1"/>
          </p:nvPr>
        </p:nvSpPr>
        <p:spPr/>
        <p:txBody>
          <a:bodyPr>
            <a:normAutofit/>
          </a:bodyPr>
          <a:lstStyle/>
          <a:p>
            <a:pPr lvl="0"/>
            <a:r>
              <a:rPr lang="en-GB" b="1" dirty="0"/>
              <a:t>Eliminate Distractions </a:t>
            </a:r>
          </a:p>
          <a:p>
            <a:pPr lvl="0"/>
            <a:r>
              <a:rPr lang="en-US" b="1" dirty="0"/>
              <a:t>Listen for content -</a:t>
            </a:r>
            <a:r>
              <a:rPr lang="en-US" dirty="0"/>
              <a:t> exactly what is being said </a:t>
            </a:r>
          </a:p>
          <a:p>
            <a:r>
              <a:rPr lang="en-US" b="1" dirty="0"/>
              <a:t>Listen for feelings </a:t>
            </a:r>
            <a:r>
              <a:rPr lang="en-US" dirty="0"/>
              <a:t>– try to identify how the source feels about things.</a:t>
            </a:r>
            <a:endParaRPr lang="en-US" b="1" dirty="0"/>
          </a:p>
          <a:p>
            <a:pPr lvl="0"/>
            <a:r>
              <a:rPr lang="en-US" b="1" dirty="0"/>
              <a:t>Reflect feelings </a:t>
            </a:r>
            <a:r>
              <a:rPr lang="en-GB" dirty="0"/>
              <a:t>- Acknowledge and reflect the speaker's emotions.</a:t>
            </a:r>
            <a:endParaRPr lang="en-US" b="1" dirty="0"/>
          </a:p>
          <a:p>
            <a:pPr lvl="0"/>
            <a:r>
              <a:rPr lang="en-US" b="1" dirty="0"/>
              <a:t>Empathize -</a:t>
            </a:r>
            <a:r>
              <a:rPr lang="en-US" dirty="0"/>
              <a:t> </a:t>
            </a:r>
            <a:r>
              <a:rPr lang="en-GB" dirty="0"/>
              <a:t>Put yourself in the speaker's shoes and show empathy by expressing understanding of their feelings or perspectives. </a:t>
            </a:r>
          </a:p>
          <a:p>
            <a:pPr lvl="0"/>
            <a:r>
              <a:rPr lang="en-US" b="1" dirty="0"/>
              <a:t>Be open</a:t>
            </a:r>
            <a:r>
              <a:rPr lang="en-GB" b="1" dirty="0"/>
              <a:t>-minded and self-aware </a:t>
            </a:r>
            <a:r>
              <a:rPr lang="en-GB" sz="2800" b="1" kern="1200" dirty="0">
                <a:solidFill>
                  <a:schemeClr val="tx1"/>
                </a:solidFill>
                <a:effectLst/>
                <a:latin typeface="+mn-lt"/>
                <a:ea typeface="+mn-ea"/>
                <a:cs typeface="+mn-cs"/>
              </a:rPr>
              <a:t>-</a:t>
            </a:r>
            <a:r>
              <a:rPr lang="en-GB" sz="2800" kern="1200" dirty="0">
                <a:solidFill>
                  <a:schemeClr val="tx1"/>
                </a:solidFill>
                <a:effectLst/>
                <a:latin typeface="+mn-lt"/>
                <a:ea typeface="+mn-ea"/>
                <a:cs typeface="+mn-cs"/>
              </a:rPr>
              <a:t> suspend judgment </a:t>
            </a:r>
            <a:endParaRPr lang="en-GB" dirty="0"/>
          </a:p>
          <a:p>
            <a:pPr lvl="0"/>
            <a:r>
              <a:rPr lang="en-GB" b="1" dirty="0"/>
              <a:t>Avoid</a:t>
            </a:r>
            <a:r>
              <a:rPr lang="en-US" b="1" dirty="0"/>
              <a:t> interrupting</a:t>
            </a:r>
            <a:endParaRPr lang="en-GB" dirty="0"/>
          </a:p>
        </p:txBody>
      </p:sp>
    </p:spTree>
    <p:extLst>
      <p:ext uri="{BB962C8B-B14F-4D97-AF65-F5344CB8AC3E}">
        <p14:creationId xmlns:p14="http://schemas.microsoft.com/office/powerpoint/2010/main" val="35001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Active listening techniques (2/2)</a:t>
            </a:r>
            <a:endParaRPr lang="en-GB" dirty="0"/>
          </a:p>
        </p:txBody>
      </p:sp>
      <p:sp>
        <p:nvSpPr>
          <p:cNvPr id="3" name="Θέση περιεχομένου 2"/>
          <p:cNvSpPr>
            <a:spLocks noGrp="1"/>
          </p:cNvSpPr>
          <p:nvPr>
            <p:ph idx="1"/>
          </p:nvPr>
        </p:nvSpPr>
        <p:spPr/>
        <p:txBody>
          <a:bodyPr>
            <a:normAutofit lnSpcReduction="10000"/>
          </a:bodyPr>
          <a:lstStyle/>
          <a:p>
            <a:pPr lvl="0"/>
            <a:r>
              <a:rPr lang="en-US" b="1" dirty="0"/>
              <a:t>Use Positive Body Language</a:t>
            </a:r>
            <a:r>
              <a:rPr lang="en-US" dirty="0"/>
              <a:t>.</a:t>
            </a:r>
            <a:endParaRPr lang="en-GB" dirty="0"/>
          </a:p>
          <a:p>
            <a:pPr lvl="0"/>
            <a:r>
              <a:rPr lang="en-GB" b="1" dirty="0"/>
              <a:t>Provide encouraging verbal cues </a:t>
            </a:r>
          </a:p>
          <a:p>
            <a:pPr lvl="0"/>
            <a:r>
              <a:rPr lang="en-US" b="1" dirty="0"/>
              <a:t>Note all cues </a:t>
            </a:r>
            <a:r>
              <a:rPr lang="en-US" dirty="0"/>
              <a:t>– be sensitive to verbal and nonverbal expressions.</a:t>
            </a:r>
            <a:endParaRPr lang="en-GB" dirty="0"/>
          </a:p>
          <a:p>
            <a:pPr lvl="0"/>
            <a:r>
              <a:rPr lang="en-US" b="1" dirty="0"/>
              <a:t>Ask Open Questions with curiosity-</a:t>
            </a:r>
            <a:r>
              <a:rPr lang="en-US" dirty="0"/>
              <a:t> </a:t>
            </a:r>
            <a:r>
              <a:rPr lang="en-US" b="1" dirty="0"/>
              <a:t>Reflect</a:t>
            </a:r>
            <a:r>
              <a:rPr lang="en-US" dirty="0"/>
              <a:t>– To deepen information summarize or show that you are paying attention using:</a:t>
            </a:r>
          </a:p>
          <a:p>
            <a:pPr marL="109728" lvl="0" indent="0">
              <a:buNone/>
            </a:pPr>
            <a:r>
              <a:rPr lang="en-US" dirty="0"/>
              <a:t>    a) </a:t>
            </a:r>
            <a:r>
              <a:rPr lang="en-US" b="1" dirty="0"/>
              <a:t>paraphrasing</a:t>
            </a:r>
            <a:r>
              <a:rPr lang="en-US" dirty="0"/>
              <a:t>:  repeat what you’ve heard in your own words to confirm understanding </a:t>
            </a:r>
          </a:p>
          <a:p>
            <a:pPr marL="109728" lvl="0" indent="0">
              <a:buNone/>
            </a:pPr>
            <a:r>
              <a:rPr lang="en-US" dirty="0"/>
              <a:t>    b) </a:t>
            </a:r>
            <a:r>
              <a:rPr lang="en-US" b="1" dirty="0"/>
              <a:t>summarizing</a:t>
            </a:r>
            <a:r>
              <a:rPr lang="en-US" dirty="0"/>
              <a:t>: periodically summarize the main points of the speaker’s message to ensure you’ve captured the essence of what they’re saying </a:t>
            </a:r>
            <a:endParaRPr lang="en-GB" dirty="0"/>
          </a:p>
        </p:txBody>
      </p:sp>
    </p:spTree>
    <p:extLst>
      <p:ext uri="{BB962C8B-B14F-4D97-AF65-F5344CB8AC3E}">
        <p14:creationId xmlns:p14="http://schemas.microsoft.com/office/powerpoint/2010/main" val="11659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2375"/>
            <a:ext cx="10972800" cy="1066800"/>
          </a:xfrm>
        </p:spPr>
        <p:txBody>
          <a:bodyPr rtlCol="0">
            <a:normAutofit/>
          </a:bodyPr>
          <a:lstStyle/>
          <a:p>
            <a:pPr rtl="0"/>
            <a:r>
              <a:rPr lang="en-US" dirty="0"/>
              <a:t>Avoid using the following practices</a:t>
            </a:r>
            <a:r>
              <a:rPr lang="el-GR" dirty="0"/>
              <a:t>:</a:t>
            </a:r>
          </a:p>
        </p:txBody>
      </p:sp>
      <p:sp>
        <p:nvSpPr>
          <p:cNvPr id="3" name="Θέση περιεχομένου 2"/>
          <p:cNvSpPr>
            <a:spLocks noGrp="1"/>
          </p:cNvSpPr>
          <p:nvPr>
            <p:ph idx="1"/>
          </p:nvPr>
        </p:nvSpPr>
        <p:spPr>
          <a:xfrm>
            <a:off x="609600" y="1705232"/>
            <a:ext cx="10972800" cy="4869304"/>
          </a:xfrm>
        </p:spPr>
        <p:txBody>
          <a:bodyPr rtlCol="0">
            <a:normAutofit/>
          </a:bodyPr>
          <a:lstStyle/>
          <a:p>
            <a:r>
              <a:rPr lang="en-GB" dirty="0"/>
              <a:t>ORDER: You have to stop doing this all the time</a:t>
            </a:r>
          </a:p>
          <a:p>
            <a:r>
              <a:rPr lang="en-GB" dirty="0"/>
              <a:t>THREAT: If you don’t do this, then …</a:t>
            </a:r>
          </a:p>
          <a:p>
            <a:r>
              <a:rPr lang="en-GB" dirty="0"/>
              <a:t>MORAL STYLE: You must respect older people</a:t>
            </a:r>
          </a:p>
          <a:p>
            <a:r>
              <a:rPr lang="en-GB" dirty="0"/>
              <a:t>TEACHING STYLE: Honesty is the best policy</a:t>
            </a:r>
          </a:p>
          <a:p>
            <a:r>
              <a:rPr lang="en-GB" dirty="0"/>
              <a:t>DIRECT CONSULT: Why don’t you …..?</a:t>
            </a:r>
          </a:p>
          <a:p>
            <a:r>
              <a:rPr lang="en-GB" dirty="0"/>
              <a:t>CRITICIZE: Don’t you think what you did before was wrong? </a:t>
            </a:r>
          </a:p>
          <a:p>
            <a:r>
              <a:rPr lang="en-GB" dirty="0"/>
              <a:t>INTERRUPT: Talk too much or interrupt others</a:t>
            </a:r>
          </a:p>
          <a:p>
            <a:r>
              <a:rPr lang="en-GB" dirty="0"/>
              <a:t>REASSURING TONE: Don’t worry. Everything will be OK.</a:t>
            </a:r>
          </a:p>
        </p:txBody>
      </p:sp>
      <p:sp>
        <p:nvSpPr>
          <p:cNvPr id="4" name="Ορθογώνιο 3"/>
          <p:cNvSpPr/>
          <p:nvPr/>
        </p:nvSpPr>
        <p:spPr>
          <a:xfrm>
            <a:off x="7647619" y="5786293"/>
            <a:ext cx="3248133" cy="369332"/>
          </a:xfrm>
          <a:prstGeom prst="rect">
            <a:avLst/>
          </a:prstGeom>
        </p:spPr>
        <p:txBody>
          <a:bodyPr wrap="none">
            <a:spAutoFit/>
          </a:bodyPr>
          <a:lstStyle/>
          <a:p>
            <a:r>
              <a:rPr lang="en-US" dirty="0"/>
              <a:t>Source:  </a:t>
            </a:r>
            <a:r>
              <a:rPr lang="en-US" dirty="0" err="1"/>
              <a:t>Nieman</a:t>
            </a:r>
            <a:r>
              <a:rPr lang="en-US" dirty="0"/>
              <a:t> &amp; </a:t>
            </a:r>
            <a:r>
              <a:rPr lang="en-US" dirty="0" err="1"/>
              <a:t>Benett</a:t>
            </a:r>
            <a:r>
              <a:rPr lang="en-US" dirty="0"/>
              <a:t>, 2002 </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B8341-84F3-0122-1B83-67196C8208FA}"/>
            </a:ext>
          </a:extLst>
        </p:cNvPr>
        <p:cNvGrpSpPr/>
        <p:nvPr/>
      </p:nvGrpSpPr>
      <p:grpSpPr>
        <a:xfrm>
          <a:off x="0" y="0"/>
          <a:ext cx="0" cy="0"/>
          <a:chOff x="0" y="0"/>
          <a:chExt cx="0" cy="0"/>
        </a:xfrm>
      </p:grpSpPr>
      <p:sp>
        <p:nvSpPr>
          <p:cNvPr id="9" name="Τίτλος 8">
            <a:extLst>
              <a:ext uri="{FF2B5EF4-FFF2-40B4-BE49-F238E27FC236}">
                <a16:creationId xmlns:a16="http://schemas.microsoft.com/office/drawing/2014/main" id="{28324A09-732D-924E-285C-A5D0888EBFAF}"/>
              </a:ext>
            </a:extLst>
          </p:cNvPr>
          <p:cNvSpPr>
            <a:spLocks noGrp="1"/>
          </p:cNvSpPr>
          <p:nvPr>
            <p:ph type="title"/>
          </p:nvPr>
        </p:nvSpPr>
        <p:spPr>
          <a:xfrm>
            <a:off x="609600" y="680287"/>
            <a:ext cx="10972800" cy="1066800"/>
          </a:xfrm>
        </p:spPr>
        <p:txBody>
          <a:bodyPr rtlCol="0">
            <a:normAutofit/>
          </a:bodyPr>
          <a:lstStyle/>
          <a:p>
            <a:pPr rtl="0"/>
            <a:r>
              <a:rPr lang="en-US" sz="4400" b="1" dirty="0">
                <a:solidFill>
                  <a:schemeClr val="accent3">
                    <a:lumMod val="50000"/>
                  </a:schemeClr>
                </a:solidFill>
              </a:rPr>
              <a:t>Active Listening</a:t>
            </a:r>
            <a:r>
              <a:rPr lang="el-GR" sz="4400" b="1" dirty="0">
                <a:solidFill>
                  <a:schemeClr val="accent3">
                    <a:lumMod val="50000"/>
                  </a:schemeClr>
                </a:solidFill>
              </a:rPr>
              <a:t>-</a:t>
            </a:r>
            <a:r>
              <a:rPr lang="en-US" sz="4400" b="1" dirty="0">
                <a:solidFill>
                  <a:schemeClr val="accent3">
                    <a:lumMod val="50000"/>
                  </a:schemeClr>
                </a:solidFill>
              </a:rPr>
              <a:t>Benefits</a:t>
            </a:r>
            <a:endParaRPr lang="el-GR" sz="4400" b="1" dirty="0">
              <a:solidFill>
                <a:schemeClr val="accent3">
                  <a:lumMod val="50000"/>
                </a:schemeClr>
              </a:solidFill>
            </a:endParaRPr>
          </a:p>
        </p:txBody>
      </p:sp>
      <p:sp>
        <p:nvSpPr>
          <p:cNvPr id="6" name="Θέση κειμένου 5">
            <a:extLst>
              <a:ext uri="{FF2B5EF4-FFF2-40B4-BE49-F238E27FC236}">
                <a16:creationId xmlns:a16="http://schemas.microsoft.com/office/drawing/2014/main" id="{8C9EC8E2-F2E2-D55C-A795-58610BEF8ADC}"/>
              </a:ext>
            </a:extLst>
          </p:cNvPr>
          <p:cNvSpPr>
            <a:spLocks noGrp="1"/>
          </p:cNvSpPr>
          <p:nvPr>
            <p:ph sz="half" idx="1"/>
          </p:nvPr>
        </p:nvSpPr>
        <p:spPr>
          <a:xfrm>
            <a:off x="609600" y="1747088"/>
            <a:ext cx="10972800" cy="4844214"/>
          </a:xfrm>
        </p:spPr>
        <p:txBody>
          <a:bodyPr rtlCol="0">
            <a:normAutofit fontScale="92500" lnSpcReduction="20000"/>
          </a:bodyPr>
          <a:lstStyle/>
          <a:p>
            <a:pPr algn="just"/>
            <a:r>
              <a:rPr lang="en-US" sz="2800" dirty="0"/>
              <a:t>Facilitates information exchange</a:t>
            </a:r>
          </a:p>
          <a:p>
            <a:pPr algn="just"/>
            <a:r>
              <a:rPr lang="en-US" sz="2800" dirty="0"/>
              <a:t>A deeper understanding of opinions or a situation/problem are gained</a:t>
            </a:r>
          </a:p>
          <a:p>
            <a:pPr algn="just"/>
            <a:r>
              <a:rPr lang="en-US" sz="2800" dirty="0"/>
              <a:t>Fosters fruitful dialogue and meaningful communication, </a:t>
            </a:r>
          </a:p>
          <a:p>
            <a:pPr algn="just"/>
            <a:r>
              <a:rPr lang="en-US" sz="2800" dirty="0"/>
              <a:t>Reduces misunderstandings and conflicts, </a:t>
            </a:r>
          </a:p>
          <a:p>
            <a:pPr algn="just"/>
            <a:r>
              <a:rPr lang="en-US" sz="2800" dirty="0"/>
              <a:t>It fosters recognition of employees’ or trainees’ opinions and efforts, leading to:</a:t>
            </a:r>
          </a:p>
          <a:p>
            <a:pPr lvl="1" algn="just">
              <a:buFont typeface="Wingdings" panose="05000000000000000000" pitchFamily="2" charset="2"/>
              <a:buChar char="Ø"/>
            </a:pPr>
            <a:r>
              <a:rPr lang="en-US" sz="2700" dirty="0"/>
              <a:t>An increased sense of importance</a:t>
            </a:r>
          </a:p>
          <a:p>
            <a:pPr lvl="1" algn="just">
              <a:buFont typeface="Wingdings" panose="05000000000000000000" pitchFamily="2" charset="2"/>
              <a:buChar char="Ø"/>
            </a:pPr>
            <a:r>
              <a:rPr lang="en-US" sz="2700" dirty="0"/>
              <a:t>Higher self-esteem</a:t>
            </a:r>
          </a:p>
          <a:p>
            <a:pPr lvl="1" algn="just">
              <a:buFont typeface="Wingdings" panose="05000000000000000000" pitchFamily="2" charset="2"/>
              <a:buChar char="Ø"/>
            </a:pPr>
            <a:r>
              <a:rPr lang="en-US" sz="2700" dirty="0"/>
              <a:t>Reduced anxiety and fear</a:t>
            </a:r>
          </a:p>
          <a:p>
            <a:pPr lvl="1" algn="just">
              <a:buFont typeface="Wingdings" panose="05000000000000000000" pitchFamily="2" charset="2"/>
              <a:buChar char="Ø"/>
            </a:pPr>
            <a:r>
              <a:rPr lang="en-US" sz="2700" dirty="0"/>
              <a:t>Higher self-esteem</a:t>
            </a:r>
          </a:p>
          <a:p>
            <a:pPr algn="just"/>
            <a:r>
              <a:rPr lang="en-US" sz="2800" dirty="0"/>
              <a:t>Trust, respect, and a sense of security are strengthened.</a:t>
            </a:r>
          </a:p>
          <a:p>
            <a:pPr algn="just"/>
            <a:r>
              <a:rPr lang="en-US" sz="2800" dirty="0"/>
              <a:t>Creates a more positive and welcoming atmosphere in both personal and professional settings</a:t>
            </a:r>
          </a:p>
        </p:txBody>
      </p:sp>
    </p:spTree>
    <p:extLst>
      <p:ext uri="{BB962C8B-B14F-4D97-AF65-F5344CB8AC3E}">
        <p14:creationId xmlns:p14="http://schemas.microsoft.com/office/powerpoint/2010/main" val="26823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ουσίαση εκπαίδευσης">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867_TF03460604" id="{25ABF085-DDEA-4EFE-8218-5BD8BECF4739}" vid="{63331392-D9F2-4E8A-98E1-8C9857AD6AF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εκπαίδευσης</Template>
  <TotalTime>14988</TotalTime>
  <Words>2735</Words>
  <Application>Microsoft Office PowerPoint</Application>
  <PresentationFormat>Widescreen</PresentationFormat>
  <Paragraphs>211</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Wingdings</vt:lpstr>
      <vt:lpstr>Wingdings 2</vt:lpstr>
      <vt:lpstr>Παρουσίαση εκπαίδευσης</vt:lpstr>
      <vt:lpstr>Active Listening:  Active Listening experiential workshop: the Art of Listening to Words and Emotions</vt:lpstr>
      <vt:lpstr>Hearing vs. Listening</vt:lpstr>
      <vt:lpstr>PowerPoint Presentation</vt:lpstr>
      <vt:lpstr>Active Listening is the art of listening to words and emotions</vt:lpstr>
      <vt:lpstr>Active listening techniques</vt:lpstr>
      <vt:lpstr>Active listening techniques (1/2)</vt:lpstr>
      <vt:lpstr>Active listening techniques (2/2)</vt:lpstr>
      <vt:lpstr>Avoid using the following practices:</vt:lpstr>
      <vt:lpstr>Active Listening-Benefits</vt:lpstr>
      <vt:lpstr>Transformative Potential</vt:lpstr>
      <vt:lpstr>Benefits of Active Listening in Teaching</vt:lpstr>
      <vt:lpstr>A few application ‘tips’ in teaching </vt:lpstr>
      <vt:lpstr>How can we confront a Verbal Assault?</vt:lpstr>
      <vt:lpstr> Verbal Assault-Solution</vt:lpstr>
      <vt:lpstr>Instructions of experiential workshop(1/5) (Πηγή: Bateman &amp; Snell, 2017)</vt:lpstr>
      <vt:lpstr>Instructions of experiential workshop 1st Round (2/5)</vt:lpstr>
      <vt:lpstr>Instructions of experiential workshop (3/5)</vt:lpstr>
      <vt:lpstr>Instructions of experiential workshop(4/5)</vt:lpstr>
      <vt:lpstr>Questions asked in the plenary session (5/5)</vt:lpstr>
      <vt:lpstr>Sum up and Evaluation</vt:lpstr>
      <vt:lpstr>Βιβλιογραφία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Ενεργή Ακρόαση: βιωματικό εργαστήριο καλλιέργειας της πιο βασικής επικοινωνιακής δεξιότητας</dc:title>
  <dc:creator>Maria Bakatsaki</dc:creator>
  <cp:lastModifiedBy>Maria Bakatsaki</cp:lastModifiedBy>
  <cp:revision>142</cp:revision>
  <dcterms:created xsi:type="dcterms:W3CDTF">2023-09-28T19:33:24Z</dcterms:created>
  <dcterms:modified xsi:type="dcterms:W3CDTF">2024-11-19T10:49:25Z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